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4"/>
  </p:sldMasterIdLst>
  <p:notesMasterIdLst>
    <p:notesMasterId r:id="rId33"/>
  </p:notesMasterIdLst>
  <p:handoutMasterIdLst>
    <p:handoutMasterId r:id="rId34"/>
  </p:handoutMasterIdLst>
  <p:sldIdLst>
    <p:sldId id="2113417200" r:id="rId5"/>
    <p:sldId id="2113417217" r:id="rId6"/>
    <p:sldId id="2113417167" r:id="rId7"/>
    <p:sldId id="324" r:id="rId8"/>
    <p:sldId id="2113417216" r:id="rId9"/>
    <p:sldId id="2113417186" r:id="rId10"/>
    <p:sldId id="2113417203" r:id="rId11"/>
    <p:sldId id="2113417212" r:id="rId12"/>
    <p:sldId id="2113417178" r:id="rId13"/>
    <p:sldId id="2113417182" r:id="rId14"/>
    <p:sldId id="2113417213" r:id="rId15"/>
    <p:sldId id="2113417181" r:id="rId16"/>
    <p:sldId id="2113417183" r:id="rId17"/>
    <p:sldId id="2113417184" r:id="rId18"/>
    <p:sldId id="2113417209" r:id="rId19"/>
    <p:sldId id="2113417214" r:id="rId20"/>
    <p:sldId id="2113417206" r:id="rId21"/>
    <p:sldId id="2113417215" r:id="rId22"/>
    <p:sldId id="2113417210" r:id="rId23"/>
    <p:sldId id="2113417198" r:id="rId24"/>
    <p:sldId id="2113417207" r:id="rId25"/>
    <p:sldId id="2113417218" r:id="rId26"/>
    <p:sldId id="2113417190" r:id="rId27"/>
    <p:sldId id="2113417197" r:id="rId28"/>
    <p:sldId id="2113417196" r:id="rId29"/>
    <p:sldId id="2113417211" r:id="rId30"/>
    <p:sldId id="2113417208" r:id="rId31"/>
    <p:sldId id="21134171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D85A32-278A-4FFB-F72F-DBA73614D96B}" name="Andi Conti" initials="AC" userId="S::andi.conti@abcfitness.com::5729ef66-2204-47cd-9432-f8b25a43dc52" providerId="AD"/>
  <p188:author id="{7B424EF4-6DE1-283B-D19D-70D1292049D2}" name="Ariana Binder" initials="AB" userId="S::ariana.binder@abcfitness.com::c1fcf0dc-f1e9-4102-a13f-0f4b7ec66f5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ley Woodling" initials="BW" lastIdx="1" clrIdx="0">
    <p:extLst>
      <p:ext uri="{19B8F6BF-5375-455C-9EA6-DF929625EA0E}">
        <p15:presenceInfo xmlns:p15="http://schemas.microsoft.com/office/powerpoint/2012/main" userId="S::bailey.woodling@avreafoster.com::c11e8893-7377-4c0d-bcb1-38510511322d" providerId="AD"/>
      </p:ext>
    </p:extLst>
  </p:cmAuthor>
  <p:cmAuthor id="2" name="Taylor Camp" initials="TC" lastIdx="2" clrIdx="1">
    <p:extLst>
      <p:ext uri="{19B8F6BF-5375-455C-9EA6-DF929625EA0E}">
        <p15:presenceInfo xmlns:p15="http://schemas.microsoft.com/office/powerpoint/2012/main" userId="S::taylor.camp@avreafoster.com::9734b208-1685-4708-b97b-1e485dfe1f66" providerId="AD"/>
      </p:ext>
    </p:extLst>
  </p:cmAuthor>
  <p:cmAuthor id="3" name="Andi Conti" initials="AC" lastIdx="1" clrIdx="2">
    <p:extLst>
      <p:ext uri="{19B8F6BF-5375-455C-9EA6-DF929625EA0E}">
        <p15:presenceInfo xmlns:p15="http://schemas.microsoft.com/office/powerpoint/2012/main" userId="S::andi.conti@abcfitness.com::5729ef66-2204-47cd-9432-f8b25a43dc52" providerId="AD"/>
      </p:ext>
    </p:extLst>
  </p:cmAuthor>
  <p:cmAuthor id="4" name="Eliza Hepner" initials="EH [2]" lastIdx="1" clrIdx="3">
    <p:extLst>
      <p:ext uri="{19B8F6BF-5375-455C-9EA6-DF929625EA0E}">
        <p15:presenceInfo xmlns:p15="http://schemas.microsoft.com/office/powerpoint/2012/main" userId="S::eliza.hepner@abcfitness.com::cf504ecd-0fdb-4aca-bdcd-c46a05541c38" providerId="AD"/>
      </p:ext>
    </p:extLst>
  </p:cmAuthor>
  <p:cmAuthor id="5" name="Michelle Hardy" initials="MH" lastIdx="17" clrIdx="4">
    <p:extLst>
      <p:ext uri="{19B8F6BF-5375-455C-9EA6-DF929625EA0E}">
        <p15:presenceInfo xmlns:p15="http://schemas.microsoft.com/office/powerpoint/2012/main" userId="S::Michelle.Hardy@abcfitness.com::fcfc3505-b1f8-4364-a26f-95a4895ad4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C00"/>
    <a:srgbClr val="F26122"/>
    <a:srgbClr val="F17E1A"/>
    <a:srgbClr val="DF0084"/>
    <a:srgbClr val="000000"/>
    <a:srgbClr val="7C54A2"/>
    <a:srgbClr val="EBB817"/>
    <a:srgbClr val="39B35A"/>
    <a:srgbClr val="009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9FBEC-CD38-5247-89F9-8A77A8CF76A5}" v="15" dt="2021-11-04T16:14:26.333"/>
    <p1510:client id="{8F31D3BE-B3EF-5249-8792-A46DDCF03D08}" v="68" dt="2021-11-04T15:12:41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i Conti" userId="5729ef66-2204-47cd-9432-f8b25a43dc52" providerId="ADAL" clId="{3059FBEC-CD38-5247-89F9-8A77A8CF76A5}"/>
    <pc:docChg chg="custSel addSld delSld modSld">
      <pc:chgData name="Andi Conti" userId="5729ef66-2204-47cd-9432-f8b25a43dc52" providerId="ADAL" clId="{3059FBEC-CD38-5247-89F9-8A77A8CF76A5}" dt="2021-11-04T16:14:26.335" v="25" actId="20577"/>
      <pc:docMkLst>
        <pc:docMk/>
      </pc:docMkLst>
      <pc:sldChg chg="del">
        <pc:chgData name="Andi Conti" userId="5729ef66-2204-47cd-9432-f8b25a43dc52" providerId="ADAL" clId="{3059FBEC-CD38-5247-89F9-8A77A8CF76A5}" dt="2021-11-04T04:04:31.630" v="17" actId="2696"/>
        <pc:sldMkLst>
          <pc:docMk/>
          <pc:sldMk cId="2371595448" sldId="2113417171"/>
        </pc:sldMkLst>
      </pc:sldChg>
      <pc:sldChg chg="del">
        <pc:chgData name="Andi Conti" userId="5729ef66-2204-47cd-9432-f8b25a43dc52" providerId="ADAL" clId="{3059FBEC-CD38-5247-89F9-8A77A8CF76A5}" dt="2021-11-04T04:05:44.733" v="24" actId="2696"/>
        <pc:sldMkLst>
          <pc:docMk/>
          <pc:sldMk cId="1664608016" sldId="2113417191"/>
        </pc:sldMkLst>
      </pc:sldChg>
      <pc:sldChg chg="modSp mod">
        <pc:chgData name="Andi Conti" userId="5729ef66-2204-47cd-9432-f8b25a43dc52" providerId="ADAL" clId="{3059FBEC-CD38-5247-89F9-8A77A8CF76A5}" dt="2021-11-04T16:14:26.335" v="25" actId="20577"/>
        <pc:sldMkLst>
          <pc:docMk/>
          <pc:sldMk cId="2079284349" sldId="2113417211"/>
        </pc:sldMkLst>
        <pc:spChg chg="mod">
          <ac:chgData name="Andi Conti" userId="5729ef66-2204-47cd-9432-f8b25a43dc52" providerId="ADAL" clId="{3059FBEC-CD38-5247-89F9-8A77A8CF76A5}" dt="2021-11-04T16:14:26.335" v="25" actId="20577"/>
          <ac:spMkLst>
            <pc:docMk/>
            <pc:sldMk cId="2079284349" sldId="2113417211"/>
            <ac:spMk id="7" creationId="{7BDEA685-8FFC-634C-9A33-E8CAB9DCBC1B}"/>
          </ac:spMkLst>
        </pc:spChg>
      </pc:sldChg>
      <pc:sldChg chg="addSp delSp modSp mod delAnim modAnim">
        <pc:chgData name="Andi Conti" userId="5729ef66-2204-47cd-9432-f8b25a43dc52" providerId="ADAL" clId="{3059FBEC-CD38-5247-89F9-8A77A8CF76A5}" dt="2021-11-04T03:59:51.266" v="10" actId="167"/>
        <pc:sldMkLst>
          <pc:docMk/>
          <pc:sldMk cId="2673804352" sldId="2113417215"/>
        </pc:sldMkLst>
        <pc:picChg chg="del">
          <ac:chgData name="Andi Conti" userId="5729ef66-2204-47cd-9432-f8b25a43dc52" providerId="ADAL" clId="{3059FBEC-CD38-5247-89F9-8A77A8CF76A5}" dt="2021-11-04T03:59:07.375" v="6" actId="478"/>
          <ac:picMkLst>
            <pc:docMk/>
            <pc:sldMk cId="2673804352" sldId="2113417215"/>
            <ac:picMk id="2" creationId="{CAD46A8C-B6DC-9D47-97A6-EFA55A087CD7}"/>
          </ac:picMkLst>
        </pc:picChg>
        <pc:picChg chg="add mod">
          <ac:chgData name="Andi Conti" userId="5729ef66-2204-47cd-9432-f8b25a43dc52" providerId="ADAL" clId="{3059FBEC-CD38-5247-89F9-8A77A8CF76A5}" dt="2021-11-04T03:59:51.266" v="10" actId="167"/>
          <ac:picMkLst>
            <pc:docMk/>
            <pc:sldMk cId="2673804352" sldId="2113417215"/>
            <ac:picMk id="3" creationId="{29B41BF9-B695-3848-856F-5CC3A9E909CC}"/>
          </ac:picMkLst>
        </pc:picChg>
      </pc:sldChg>
      <pc:sldChg chg="addSp delSp modSp mod delAnim modAnim">
        <pc:chgData name="Andi Conti" userId="5729ef66-2204-47cd-9432-f8b25a43dc52" providerId="ADAL" clId="{3059FBEC-CD38-5247-89F9-8A77A8CF76A5}" dt="2021-11-04T03:58:52.078" v="5" actId="14100"/>
        <pc:sldMkLst>
          <pc:docMk/>
          <pc:sldMk cId="3716761741" sldId="2113417216"/>
        </pc:sldMkLst>
        <pc:picChg chg="add mod">
          <ac:chgData name="Andi Conti" userId="5729ef66-2204-47cd-9432-f8b25a43dc52" providerId="ADAL" clId="{3059FBEC-CD38-5247-89F9-8A77A8CF76A5}" dt="2021-11-04T03:58:52.078" v="5" actId="14100"/>
          <ac:picMkLst>
            <pc:docMk/>
            <pc:sldMk cId="3716761741" sldId="2113417216"/>
            <ac:picMk id="2" creationId="{7196CF5B-F9BE-F744-9EC8-FE8803657FBC}"/>
          </ac:picMkLst>
        </pc:picChg>
        <pc:picChg chg="del">
          <ac:chgData name="Andi Conti" userId="5729ef66-2204-47cd-9432-f8b25a43dc52" providerId="ADAL" clId="{3059FBEC-CD38-5247-89F9-8A77A8CF76A5}" dt="2021-11-04T03:57:56.476" v="0" actId="478"/>
          <ac:picMkLst>
            <pc:docMk/>
            <pc:sldMk cId="3716761741" sldId="2113417216"/>
            <ac:picMk id="4" creationId="{D2E48EDE-F321-B445-B634-A25282925959}"/>
          </ac:picMkLst>
        </pc:picChg>
      </pc:sldChg>
      <pc:sldChg chg="addSp delSp modSp add mod delAnim modAnim">
        <pc:chgData name="Andi Conti" userId="5729ef66-2204-47cd-9432-f8b25a43dc52" providerId="ADAL" clId="{3059FBEC-CD38-5247-89F9-8A77A8CF76A5}" dt="2021-11-04T04:04:27.929" v="16" actId="167"/>
        <pc:sldMkLst>
          <pc:docMk/>
          <pc:sldMk cId="808411937" sldId="2113417217"/>
        </pc:sldMkLst>
        <pc:picChg chg="add mod">
          <ac:chgData name="Andi Conti" userId="5729ef66-2204-47cd-9432-f8b25a43dc52" providerId="ADAL" clId="{3059FBEC-CD38-5247-89F9-8A77A8CF76A5}" dt="2021-11-04T04:04:27.929" v="16" actId="167"/>
          <ac:picMkLst>
            <pc:docMk/>
            <pc:sldMk cId="808411937" sldId="2113417217"/>
            <ac:picMk id="2" creationId="{8265DC19-C5FB-C54B-A006-0710D23AD02A}"/>
          </ac:picMkLst>
        </pc:picChg>
        <pc:picChg chg="del">
          <ac:chgData name="Andi Conti" userId="5729ef66-2204-47cd-9432-f8b25a43dc52" providerId="ADAL" clId="{3059FBEC-CD38-5247-89F9-8A77A8CF76A5}" dt="2021-11-04T04:04:00.019" v="12" actId="478"/>
          <ac:picMkLst>
            <pc:docMk/>
            <pc:sldMk cId="808411937" sldId="2113417217"/>
            <ac:picMk id="4" creationId="{E2050CF5-B3A4-BF48-B521-3E30A62DB19B}"/>
          </ac:picMkLst>
        </pc:picChg>
      </pc:sldChg>
      <pc:sldChg chg="addSp delSp modSp add mod delAnim modAnim">
        <pc:chgData name="Andi Conti" userId="5729ef66-2204-47cd-9432-f8b25a43dc52" providerId="ADAL" clId="{3059FBEC-CD38-5247-89F9-8A77A8CF76A5}" dt="2021-11-04T04:05:41.882" v="23" actId="167"/>
        <pc:sldMkLst>
          <pc:docMk/>
          <pc:sldMk cId="2409044136" sldId="2113417218"/>
        </pc:sldMkLst>
        <pc:picChg chg="add mod">
          <ac:chgData name="Andi Conti" userId="5729ef66-2204-47cd-9432-f8b25a43dc52" providerId="ADAL" clId="{3059FBEC-CD38-5247-89F9-8A77A8CF76A5}" dt="2021-11-04T04:05:41.882" v="23" actId="167"/>
          <ac:picMkLst>
            <pc:docMk/>
            <pc:sldMk cId="2409044136" sldId="2113417218"/>
            <ac:picMk id="2" creationId="{FD7F575C-240C-9C44-8901-5F973EC0ECEF}"/>
          </ac:picMkLst>
        </pc:picChg>
        <pc:picChg chg="del">
          <ac:chgData name="Andi Conti" userId="5729ef66-2204-47cd-9432-f8b25a43dc52" providerId="ADAL" clId="{3059FBEC-CD38-5247-89F9-8A77A8CF76A5}" dt="2021-11-04T04:05:19.018" v="19" actId="478"/>
          <ac:picMkLst>
            <pc:docMk/>
            <pc:sldMk cId="2409044136" sldId="2113417218"/>
            <ac:picMk id="4" creationId="{44018CA7-A7C9-3743-A719-0B460DA40D76}"/>
          </ac:picMkLst>
        </pc:picChg>
      </pc:sldChg>
    </pc:docChg>
  </pc:docChgLst>
  <pc:docChgLst>
    <pc:chgData name="Eliza Hepner" userId="cf504ecd-0fdb-4aca-bdcd-c46a05541c38" providerId="ADAL" clId="{8F31D3BE-B3EF-5249-8792-A46DDCF03D08}"/>
    <pc:docChg chg="undo custSel modSld">
      <pc:chgData name="Eliza Hepner" userId="cf504ecd-0fdb-4aca-bdcd-c46a05541c38" providerId="ADAL" clId="{8F31D3BE-B3EF-5249-8792-A46DDCF03D08}" dt="2021-11-04T15:12:41.774" v="67" actId="1038"/>
      <pc:docMkLst>
        <pc:docMk/>
      </pc:docMkLst>
      <pc:sldChg chg="addSp delSp modSp mod">
        <pc:chgData name="Eliza Hepner" userId="cf504ecd-0fdb-4aca-bdcd-c46a05541c38" providerId="ADAL" clId="{8F31D3BE-B3EF-5249-8792-A46DDCF03D08}" dt="2021-11-04T15:11:45.756" v="49" actId="13926"/>
        <pc:sldMkLst>
          <pc:docMk/>
          <pc:sldMk cId="2628228704" sldId="2113417200"/>
        </pc:sldMkLst>
        <pc:spChg chg="add mod">
          <ac:chgData name="Eliza Hepner" userId="cf504ecd-0fdb-4aca-bdcd-c46a05541c38" providerId="ADAL" clId="{8F31D3BE-B3EF-5249-8792-A46DDCF03D08}" dt="2021-11-04T15:11:45.756" v="49" actId="13926"/>
          <ac:spMkLst>
            <pc:docMk/>
            <pc:sldMk cId="2628228704" sldId="2113417200"/>
            <ac:spMk id="2" creationId="{3E81F4C7-0AD1-CA4F-90A1-BEDD2F0E4907}"/>
          </ac:spMkLst>
        </pc:spChg>
        <pc:spChg chg="mod">
          <ac:chgData name="Eliza Hepner" userId="cf504ecd-0fdb-4aca-bdcd-c46a05541c38" providerId="ADAL" clId="{8F31D3BE-B3EF-5249-8792-A46DDCF03D08}" dt="2021-11-04T15:08:04.278" v="13" actId="1076"/>
          <ac:spMkLst>
            <pc:docMk/>
            <pc:sldMk cId="2628228704" sldId="2113417200"/>
            <ac:spMk id="11" creationId="{C679EEDA-C8C6-1D45-BACB-3E7BD568F44B}"/>
          </ac:spMkLst>
        </pc:spChg>
        <pc:spChg chg="mod">
          <ac:chgData name="Eliza Hepner" userId="cf504ecd-0fdb-4aca-bdcd-c46a05541c38" providerId="ADAL" clId="{8F31D3BE-B3EF-5249-8792-A46DDCF03D08}" dt="2021-11-04T15:08:04.278" v="13" actId="1076"/>
          <ac:spMkLst>
            <pc:docMk/>
            <pc:sldMk cId="2628228704" sldId="2113417200"/>
            <ac:spMk id="12" creationId="{8C9466B5-037D-0741-8E96-A04E1DA40404}"/>
          </ac:spMkLst>
        </pc:spChg>
        <pc:spChg chg="mod">
          <ac:chgData name="Eliza Hepner" userId="cf504ecd-0fdb-4aca-bdcd-c46a05541c38" providerId="ADAL" clId="{8F31D3BE-B3EF-5249-8792-A46DDCF03D08}" dt="2021-11-04T15:11:23.583" v="43" actId="13926"/>
          <ac:spMkLst>
            <pc:docMk/>
            <pc:sldMk cId="2628228704" sldId="2113417200"/>
            <ac:spMk id="19" creationId="{D08E085D-BD90-C84F-B126-793EA064FD81}"/>
          </ac:spMkLst>
        </pc:spChg>
        <pc:picChg chg="add del mod">
          <ac:chgData name="Eliza Hepner" userId="cf504ecd-0fdb-4aca-bdcd-c46a05541c38" providerId="ADAL" clId="{8F31D3BE-B3EF-5249-8792-A46DDCF03D08}" dt="2021-11-04T15:09:14.897" v="30" actId="478"/>
          <ac:picMkLst>
            <pc:docMk/>
            <pc:sldMk cId="2628228704" sldId="2113417200"/>
            <ac:picMk id="9" creationId="{4E6E9062-E681-0142-85DC-0756DF4E115E}"/>
          </ac:picMkLst>
        </pc:picChg>
        <pc:cxnChg chg="mod">
          <ac:chgData name="Eliza Hepner" userId="cf504ecd-0fdb-4aca-bdcd-c46a05541c38" providerId="ADAL" clId="{8F31D3BE-B3EF-5249-8792-A46DDCF03D08}" dt="2021-11-04T15:08:04.278" v="13" actId="1076"/>
          <ac:cxnSpMkLst>
            <pc:docMk/>
            <pc:sldMk cId="2628228704" sldId="2113417200"/>
            <ac:cxnSpMk id="14" creationId="{C106705D-6D0D-D94F-975E-8FDFCDF0AA10}"/>
          </ac:cxnSpMkLst>
        </pc:cxnChg>
      </pc:sldChg>
      <pc:sldChg chg="modSp mod">
        <pc:chgData name="Eliza Hepner" userId="cf504ecd-0fdb-4aca-bdcd-c46a05541c38" providerId="ADAL" clId="{8F31D3BE-B3EF-5249-8792-A46DDCF03D08}" dt="2021-11-04T15:11:00.440" v="38" actId="1076"/>
        <pc:sldMkLst>
          <pc:docMk/>
          <pc:sldMk cId="3716761741" sldId="2113417216"/>
        </pc:sldMkLst>
        <pc:spChg chg="mod">
          <ac:chgData name="Eliza Hepner" userId="cf504ecd-0fdb-4aca-bdcd-c46a05541c38" providerId="ADAL" clId="{8F31D3BE-B3EF-5249-8792-A46DDCF03D08}" dt="2021-11-04T15:11:00.440" v="38" actId="1076"/>
          <ac:spMkLst>
            <pc:docMk/>
            <pc:sldMk cId="3716761741" sldId="2113417216"/>
            <ac:spMk id="3" creationId="{9182A483-6EEC-D349-9E0D-B2CF0223266B}"/>
          </ac:spMkLst>
        </pc:spChg>
      </pc:sldChg>
      <pc:sldChg chg="addSp delSp modSp mod">
        <pc:chgData name="Eliza Hepner" userId="cf504ecd-0fdb-4aca-bdcd-c46a05541c38" providerId="ADAL" clId="{8F31D3BE-B3EF-5249-8792-A46DDCF03D08}" dt="2021-11-04T15:12:41.774" v="67" actId="1038"/>
        <pc:sldMkLst>
          <pc:docMk/>
          <pc:sldMk cId="808411937" sldId="2113417217"/>
        </pc:sldMkLst>
        <pc:spChg chg="add del mod">
          <ac:chgData name="Eliza Hepner" userId="cf504ecd-0fdb-4aca-bdcd-c46a05541c38" providerId="ADAL" clId="{8F31D3BE-B3EF-5249-8792-A46DDCF03D08}" dt="2021-11-04T15:12:08.039" v="54" actId="478"/>
          <ac:spMkLst>
            <pc:docMk/>
            <pc:sldMk cId="808411937" sldId="2113417217"/>
            <ac:spMk id="4" creationId="{470D63FF-D8D0-A441-967A-51ECA5370621}"/>
          </ac:spMkLst>
        </pc:spChg>
        <pc:spChg chg="add mod">
          <ac:chgData name="Eliza Hepner" userId="cf504ecd-0fdb-4aca-bdcd-c46a05541c38" providerId="ADAL" clId="{8F31D3BE-B3EF-5249-8792-A46DDCF03D08}" dt="2021-11-04T15:12:41.774" v="67" actId="1038"/>
          <ac:spMkLst>
            <pc:docMk/>
            <pc:sldMk cId="808411937" sldId="2113417217"/>
            <ac:spMk id="5" creationId="{11075218-21E9-464F-A1D7-1E2CCF173090}"/>
          </ac:spMkLst>
        </pc:spChg>
        <pc:spChg chg="mod">
          <ac:chgData name="Eliza Hepner" userId="cf504ecd-0fdb-4aca-bdcd-c46a05541c38" providerId="ADAL" clId="{8F31D3BE-B3EF-5249-8792-A46DDCF03D08}" dt="2021-11-04T15:11:04.338" v="39" actId="1076"/>
          <ac:spMkLst>
            <pc:docMk/>
            <pc:sldMk cId="808411937" sldId="2113417217"/>
            <ac:spMk id="10" creationId="{B5692CC2-B752-2E41-A0FA-7463A928CB47}"/>
          </ac:spMkLst>
        </pc:spChg>
        <pc:picChg chg="mod">
          <ac:chgData name="Eliza Hepner" userId="cf504ecd-0fdb-4aca-bdcd-c46a05541c38" providerId="ADAL" clId="{8F31D3BE-B3EF-5249-8792-A46DDCF03D08}" dt="2021-11-04T15:12:19.376" v="58" actId="1076"/>
          <ac:picMkLst>
            <pc:docMk/>
            <pc:sldMk cId="808411937" sldId="2113417217"/>
            <ac:picMk id="2" creationId="{8265DC19-C5FB-C54B-A006-0710D23AD02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E89B48-0863-6B4D-80F7-87701584EC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17087-BDAC-0B43-A2DC-4E7993374E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435BF-AE56-854B-9C2A-3EBEED6A0502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52994-1FDF-6940-82BE-E05D613454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F48AB-6C4B-9B4C-A48A-C728B2E8C1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AA30F-98CD-3F4E-8290-AC0D3105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34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D58F-A2C3-3849-B2B7-EA5503C8C61B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A7DE6-348B-F14E-8707-90BDA069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6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49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06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1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4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37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0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3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50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1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5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2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A7DE6-348B-F14E-8707-90BDA06992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2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etal fence&#10;&#10;Description automatically generated">
            <a:extLst>
              <a:ext uri="{FF2B5EF4-FFF2-40B4-BE49-F238E27FC236}">
                <a16:creationId xmlns:a16="http://schemas.microsoft.com/office/drawing/2014/main" id="{574E6BA2-BBCF-3647-A664-1E180B433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0AA1A-B318-8046-A6DA-9008BC49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3" y="2806666"/>
            <a:ext cx="7155730" cy="65659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BC4F6D8-E1B6-FB42-8BEC-F0E5F06E2B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315368"/>
            <a:ext cx="6028095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29A9E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Partnership Presentation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E6F14-6260-834C-8053-36745ABFD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5395749"/>
            <a:ext cx="2746080" cy="7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5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602A0D-8D5B-9044-B5EE-AFD7AFAA8A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429" y="6110495"/>
            <a:ext cx="1046631" cy="4572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D77F9D1-7773-5A4B-965B-413870B02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C3A4F8-5065-5845-A668-DE5DEA3251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7694" y="1388532"/>
            <a:ext cx="5129897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AA159D-9C3E-5846-BEFD-9AED39DBA6DF}"/>
              </a:ext>
            </a:extLst>
          </p:cNvPr>
          <p:cNvCxnSpPr>
            <a:cxnSpLocks/>
          </p:cNvCxnSpPr>
          <p:nvPr userDrawn="1"/>
        </p:nvCxnSpPr>
        <p:spPr>
          <a:xfrm>
            <a:off x="688338" y="1913204"/>
            <a:ext cx="4572000" cy="0"/>
          </a:xfrm>
          <a:prstGeom prst="line">
            <a:avLst/>
          </a:prstGeom>
          <a:ln w="6350">
            <a:solidFill>
              <a:srgbClr val="757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C15D73-868D-2D49-9FB1-A5E107DE8807}"/>
              </a:ext>
            </a:extLst>
          </p:cNvPr>
          <p:cNvCxnSpPr>
            <a:cxnSpLocks/>
          </p:cNvCxnSpPr>
          <p:nvPr userDrawn="1"/>
        </p:nvCxnSpPr>
        <p:spPr>
          <a:xfrm>
            <a:off x="688338" y="2726004"/>
            <a:ext cx="4572000" cy="0"/>
          </a:xfrm>
          <a:prstGeom prst="line">
            <a:avLst/>
          </a:prstGeom>
          <a:ln w="6350">
            <a:solidFill>
              <a:srgbClr val="757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4D70D2-01B8-E445-9A6F-8A91A3CDC536}"/>
              </a:ext>
            </a:extLst>
          </p:cNvPr>
          <p:cNvCxnSpPr>
            <a:cxnSpLocks/>
          </p:cNvCxnSpPr>
          <p:nvPr userDrawn="1"/>
        </p:nvCxnSpPr>
        <p:spPr>
          <a:xfrm>
            <a:off x="688338" y="3538804"/>
            <a:ext cx="4572000" cy="0"/>
          </a:xfrm>
          <a:prstGeom prst="line">
            <a:avLst/>
          </a:prstGeom>
          <a:ln w="6350">
            <a:solidFill>
              <a:srgbClr val="757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A18433-FA4E-294B-9281-AC9D5590549F}"/>
              </a:ext>
            </a:extLst>
          </p:cNvPr>
          <p:cNvCxnSpPr>
            <a:cxnSpLocks/>
          </p:cNvCxnSpPr>
          <p:nvPr userDrawn="1"/>
        </p:nvCxnSpPr>
        <p:spPr>
          <a:xfrm>
            <a:off x="688338" y="4351604"/>
            <a:ext cx="4572000" cy="0"/>
          </a:xfrm>
          <a:prstGeom prst="line">
            <a:avLst/>
          </a:prstGeom>
          <a:ln w="6350">
            <a:solidFill>
              <a:srgbClr val="757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761174-E6E4-724E-A756-D442EB44E7EF}"/>
              </a:ext>
            </a:extLst>
          </p:cNvPr>
          <p:cNvCxnSpPr>
            <a:cxnSpLocks/>
          </p:cNvCxnSpPr>
          <p:nvPr userDrawn="1"/>
        </p:nvCxnSpPr>
        <p:spPr>
          <a:xfrm>
            <a:off x="688338" y="5164404"/>
            <a:ext cx="4572000" cy="0"/>
          </a:xfrm>
          <a:prstGeom prst="line">
            <a:avLst/>
          </a:prstGeom>
          <a:ln w="6350">
            <a:solidFill>
              <a:srgbClr val="757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754CCEB-AAF7-3C49-A59A-3780A614B8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8338" y="1960296"/>
            <a:ext cx="4819278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17307B-A18D-B34D-A56B-D1BE07566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338" y="2773096"/>
            <a:ext cx="4819278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F019B90-BF9D-EC4C-9520-DA91873AD0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338" y="3593367"/>
            <a:ext cx="4819278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2464A21-B0CC-8245-94D9-C87DBD9E9A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338" y="4400190"/>
            <a:ext cx="4819278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3D31295-1A55-374D-B27E-408242E167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8338" y="5233908"/>
            <a:ext cx="4819278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5BCD1D28-E2B5-2449-8F7C-88E0C7A04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-Soli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1CA52A-90CA-2047-B2AA-8CC2E7366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999170-A123-C643-95C3-8728F6EA9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4" y="1388532"/>
            <a:ext cx="3490497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3A9182C-5F19-8344-8FBF-20FD1B456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033" y="1388532"/>
            <a:ext cx="3490497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83753C2-1400-2B4E-9506-09E65EF1C3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1902" y="1388532"/>
            <a:ext cx="3496782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A0FDC5F-E0B1-374F-9750-BA5CC6259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5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-Soli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1CA52A-90CA-2047-B2AA-8CC2E7366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85DEE-9857-E244-9B58-F2B72CD1A7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740" y="1388532"/>
            <a:ext cx="2583672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DB966E9-61AA-F74D-AEA4-D14BA2675E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4955" y="1388532"/>
            <a:ext cx="2583672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5BE871-DF83-D840-8444-6336445617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2799" y="1388532"/>
            <a:ext cx="2588324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4EE2A1B-230B-264B-8501-4A4A7EB6CC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1706" y="1388532"/>
            <a:ext cx="2588324" cy="43010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6346A17-37B8-F84D-B76A-D41B0FA13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3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Bue w/Blue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49D6EA-2495-4840-A4E5-34C86BF23D8D}"/>
              </a:ext>
            </a:extLst>
          </p:cNvPr>
          <p:cNvSpPr/>
          <p:nvPr userDrawn="1"/>
        </p:nvSpPr>
        <p:spPr>
          <a:xfrm flipV="1">
            <a:off x="0" y="0"/>
            <a:ext cx="12192000" cy="3730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D77F9D1-7773-5A4B-965B-413870B02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5067C3F-5B5B-974F-9246-F4A3E39D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3" y="1388532"/>
            <a:ext cx="11018837" cy="4722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C404D-66B6-E748-AD7B-7F8594275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2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2A9ABC-1CE9-BC4B-91B8-0F6C820536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72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Dark v1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port, holding, woman&#10;&#10;Description automatically generated">
            <a:extLst>
              <a:ext uri="{FF2B5EF4-FFF2-40B4-BE49-F238E27FC236}">
                <a16:creationId xmlns:a16="http://schemas.microsoft.com/office/drawing/2014/main" id="{648B1F92-EA96-954E-9011-5BA932614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8922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096D8C-7AB5-D04A-BC01-83BE639A5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29E557-BD13-1544-A641-A6120A6E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43181B2-7FF9-404A-87B4-B03BDDDCB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9757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E7EB62-071C-E047-A033-1E189E5707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7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Dark v2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187740C4-DCE1-774B-974D-8D444BAE5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8922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096D8C-7AB5-D04A-BC01-83BE639A5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29E557-BD13-1544-A641-A6120A6E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43181B2-7FF9-404A-87B4-B03BDDDCB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9757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67F626-895E-6D44-AED6-0D4005C7B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1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Dark Choose own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28DE28-1E0A-A14D-8BD4-1A6C1A22BFB2}"/>
              </a:ext>
            </a:extLst>
          </p:cNvPr>
          <p:cNvSpPr/>
          <p:nvPr userDrawn="1"/>
        </p:nvSpPr>
        <p:spPr>
          <a:xfrm>
            <a:off x="0" y="1"/>
            <a:ext cx="601802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29E557-BD13-1544-A641-A6120A6E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AF41E0-6BF8-F04F-98B8-5B31B5A1CA4B}"/>
              </a:ext>
            </a:extLst>
          </p:cNvPr>
          <p:cNvCxnSpPr>
            <a:cxnSpLocks/>
          </p:cNvCxnSpPr>
          <p:nvPr userDrawn="1"/>
        </p:nvCxnSpPr>
        <p:spPr>
          <a:xfrm>
            <a:off x="6809757" y="5545825"/>
            <a:ext cx="4774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010218-7A07-C24B-90D3-C8D181DF9627}"/>
              </a:ext>
            </a:extLst>
          </p:cNvPr>
          <p:cNvCxnSpPr>
            <a:cxnSpLocks/>
          </p:cNvCxnSpPr>
          <p:nvPr userDrawn="1"/>
        </p:nvCxnSpPr>
        <p:spPr>
          <a:xfrm>
            <a:off x="6809757" y="4583576"/>
            <a:ext cx="4774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647D26-7DA4-484C-9D3B-A39A5587CBA4}"/>
              </a:ext>
            </a:extLst>
          </p:cNvPr>
          <p:cNvCxnSpPr>
            <a:cxnSpLocks/>
          </p:cNvCxnSpPr>
          <p:nvPr userDrawn="1"/>
        </p:nvCxnSpPr>
        <p:spPr>
          <a:xfrm>
            <a:off x="6809757" y="3621327"/>
            <a:ext cx="4774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517113-60E8-D64B-B468-02882DE0F29A}"/>
              </a:ext>
            </a:extLst>
          </p:cNvPr>
          <p:cNvCxnSpPr>
            <a:cxnSpLocks/>
          </p:cNvCxnSpPr>
          <p:nvPr userDrawn="1"/>
        </p:nvCxnSpPr>
        <p:spPr>
          <a:xfrm>
            <a:off x="6809757" y="2659078"/>
            <a:ext cx="4774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47C275-523F-0548-8662-CE63E1C55D74}"/>
              </a:ext>
            </a:extLst>
          </p:cNvPr>
          <p:cNvCxnSpPr>
            <a:cxnSpLocks/>
          </p:cNvCxnSpPr>
          <p:nvPr userDrawn="1"/>
        </p:nvCxnSpPr>
        <p:spPr>
          <a:xfrm>
            <a:off x="6809757" y="1696829"/>
            <a:ext cx="4774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7FF368-A3E2-B446-95CE-B5351D9302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09757" y="1789522"/>
            <a:ext cx="40894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EDDF29-53BE-0844-B38A-28F4A803C0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9757" y="2751771"/>
            <a:ext cx="40894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E36D860-655F-9341-87D4-D7A2DBDB1E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09757" y="3718772"/>
            <a:ext cx="40894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17340F1-8A12-EC4A-80A8-CBA2227899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9757" y="4676269"/>
            <a:ext cx="40894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A511EB4-EDBD-1445-ADED-A2FED803D81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09757" y="5638635"/>
            <a:ext cx="40894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E47BE4-E860-754A-B7C1-5538D384E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D8EE7F-F328-5442-9EED-F73C82532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rk Background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3367EA8-3405-354C-8361-89056765F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01FDD3A-305D-EC47-8224-BB627703F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3" y="1388532"/>
            <a:ext cx="11018837" cy="472290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19B55D-D2F6-154E-B85E-F1F7B3AAF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-Solid Dark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3367EA8-3405-354C-8361-89056765F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D220B2-8A5E-F842-908D-DB999C9E9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4" y="1388532"/>
            <a:ext cx="3490497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CA1225-8545-154B-BF0A-942205B667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033" y="1388532"/>
            <a:ext cx="3490497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D3E30C-F7AC-114F-8935-550C8BDA42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1902" y="1388532"/>
            <a:ext cx="3496782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B2C33E-0706-6D46-8D92-258CE5D57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 We Will Cover">
    <p:bg>
      <p:bgPr>
        <a:solidFill>
          <a:srgbClr val="005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67FE65-EA40-E24E-A136-0474EE51F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178" y="548639"/>
            <a:ext cx="7625861" cy="17798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29A9E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A2BB6D-59B8-264E-8709-D3B9FD06A140}"/>
              </a:ext>
            </a:extLst>
          </p:cNvPr>
          <p:cNvCxnSpPr>
            <a:cxnSpLocks/>
          </p:cNvCxnSpPr>
          <p:nvPr userDrawn="1"/>
        </p:nvCxnSpPr>
        <p:spPr>
          <a:xfrm>
            <a:off x="4021792" y="2580746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EB9507-B79D-F840-8FC0-63B3686721FF}"/>
              </a:ext>
            </a:extLst>
          </p:cNvPr>
          <p:cNvCxnSpPr>
            <a:cxnSpLocks/>
          </p:cNvCxnSpPr>
          <p:nvPr userDrawn="1"/>
        </p:nvCxnSpPr>
        <p:spPr>
          <a:xfrm>
            <a:off x="4021792" y="1831851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CB52C4-0184-DA40-864A-B7AFF436E104}"/>
              </a:ext>
            </a:extLst>
          </p:cNvPr>
          <p:cNvCxnSpPr>
            <a:cxnSpLocks/>
          </p:cNvCxnSpPr>
          <p:nvPr userDrawn="1"/>
        </p:nvCxnSpPr>
        <p:spPr>
          <a:xfrm>
            <a:off x="4011841" y="4078536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E6FB99-3143-F848-A566-33BC033AFE72}"/>
              </a:ext>
            </a:extLst>
          </p:cNvPr>
          <p:cNvCxnSpPr>
            <a:cxnSpLocks/>
          </p:cNvCxnSpPr>
          <p:nvPr userDrawn="1"/>
        </p:nvCxnSpPr>
        <p:spPr>
          <a:xfrm>
            <a:off x="4021792" y="3329641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718B90-A727-4A42-A51E-3F49EEB68CFB}"/>
              </a:ext>
            </a:extLst>
          </p:cNvPr>
          <p:cNvCxnSpPr>
            <a:cxnSpLocks/>
          </p:cNvCxnSpPr>
          <p:nvPr userDrawn="1"/>
        </p:nvCxnSpPr>
        <p:spPr>
          <a:xfrm>
            <a:off x="4011841" y="4827431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A04C5F-A515-FC4B-A903-DE6E77C0DDCA}"/>
              </a:ext>
            </a:extLst>
          </p:cNvPr>
          <p:cNvCxnSpPr>
            <a:cxnSpLocks/>
          </p:cNvCxnSpPr>
          <p:nvPr userDrawn="1"/>
        </p:nvCxnSpPr>
        <p:spPr>
          <a:xfrm>
            <a:off x="4021792" y="5576324"/>
            <a:ext cx="2468880" cy="0"/>
          </a:xfrm>
          <a:prstGeom prst="line">
            <a:avLst/>
          </a:prstGeom>
          <a:ln w="6350">
            <a:solidFill>
              <a:srgbClr val="C8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1882FF9-166C-184F-B691-F708184DBB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09757" y="1536576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E2ED894-B45D-814F-A1FF-350B98891A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10379" y="2273579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7CF0E6A-C5ED-6641-BA03-5CAB8F6F8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10379" y="3025372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BC051E-59CF-0342-8634-91C5136F47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0378" y="3789206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F03B65E-DCCD-FC47-A657-47225ED005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0377" y="4544046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9CE6E96-35A7-C94D-8D8F-82B0AC8FE8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10376" y="5284021"/>
            <a:ext cx="4089401" cy="58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74A717-9DE4-4647-AD9B-860A140B2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-Solid Dark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3367EA8-3405-354C-8361-89056765F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9F9B7A4-4598-0140-A813-65AB4CD51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740" y="1388532"/>
            <a:ext cx="2583672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27EDDBD-3EE9-2D41-AC11-CCA5CDEB6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4955" y="1388532"/>
            <a:ext cx="2583672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95FCDFB-C867-C44E-9EB4-8F79F13C6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2799" y="1388532"/>
            <a:ext cx="2588324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D76F1F9-8125-3E44-8925-8E88C86032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1706" y="1388532"/>
            <a:ext cx="2588324" cy="43010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F8E5C3-C80E-0740-9BDC-D5B856F329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16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Quote Slide 1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26C09CB9-BF93-1547-8969-6D9C7B7BA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89221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FC81F6F-F8E4-6347-82CC-97B73CD016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799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8DC697-0E1D-8B41-A53D-E9EE424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803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BDF0EAB-8A0F-9F44-B2EB-0286512F8A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9799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DF9DEE-E7CB-6642-957B-A259972D23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12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 Quote Slide 1">
    <p:bg>
      <p:bgPr>
        <a:solidFill>
          <a:srgbClr val="2F2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man, boy&#10;&#10;Description automatically generated">
            <a:extLst>
              <a:ext uri="{FF2B5EF4-FFF2-40B4-BE49-F238E27FC236}">
                <a16:creationId xmlns:a16="http://schemas.microsoft.com/office/drawing/2014/main" id="{3C5555D0-48C2-8A41-97BF-EAC205C8D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779" y="0"/>
            <a:ext cx="6089221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FC81F6F-F8E4-6347-82CC-97B73CD016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799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8DC697-0E1D-8B41-A53D-E9EE424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803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BDF0EAB-8A0F-9F44-B2EB-0286512F8A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9799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6AB2A9-A03D-054A-88B2-CA1003A0CE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81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n, black, sitting, holding&#10;&#10;Description automatically generated">
            <a:extLst>
              <a:ext uri="{FF2B5EF4-FFF2-40B4-BE49-F238E27FC236}">
                <a16:creationId xmlns:a16="http://schemas.microsoft.com/office/drawing/2014/main" id="{92006285-637B-534B-B86F-694F61BDB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" y="0"/>
            <a:ext cx="1217844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B1C32E-2235-BE41-93F3-E88728C0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639" y="727811"/>
            <a:ext cx="9475894" cy="1957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ABC’s mission is</a:t>
            </a:r>
            <a:br>
              <a:rPr lang="en-US"/>
            </a:br>
            <a:r>
              <a:rPr lang="en-US"/>
              <a:t>to promote healthier lives </a:t>
            </a:r>
            <a:br>
              <a:rPr lang="en-US"/>
            </a:br>
            <a:r>
              <a:rPr lang="en-US"/>
              <a:t>by helping clubs put their members first.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8FB65B-40AA-0243-80F8-FE4F90D12D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39" y="2731629"/>
            <a:ext cx="10779761" cy="697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FitnessForward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FCEE3C-6F94-9E40-A64E-38F9D0FD6D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8300"/>
            <a:ext cx="1059332" cy="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29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602A0D-8D5B-9044-B5EE-AFD7AFAA8A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429" y="6110495"/>
            <a:ext cx="1046631" cy="457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6F13F3-19CD-8743-A77C-D9E032DF5E26}"/>
              </a:ext>
            </a:extLst>
          </p:cNvPr>
          <p:cNvCxnSpPr>
            <a:cxnSpLocks/>
          </p:cNvCxnSpPr>
          <p:nvPr userDrawn="1"/>
        </p:nvCxnSpPr>
        <p:spPr>
          <a:xfrm>
            <a:off x="4601497" y="1442754"/>
            <a:ext cx="7081932" cy="0"/>
          </a:xfrm>
          <a:prstGeom prst="line">
            <a:avLst/>
          </a:prstGeom>
          <a:ln>
            <a:solidFill>
              <a:srgbClr val="A0B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513E70-6532-1B48-9859-64AE9D696B0A}"/>
              </a:ext>
            </a:extLst>
          </p:cNvPr>
          <p:cNvCxnSpPr>
            <a:cxnSpLocks/>
          </p:cNvCxnSpPr>
          <p:nvPr userDrawn="1"/>
        </p:nvCxnSpPr>
        <p:spPr>
          <a:xfrm>
            <a:off x="8085653" y="2213056"/>
            <a:ext cx="0" cy="4002549"/>
          </a:xfrm>
          <a:prstGeom prst="line">
            <a:avLst/>
          </a:prstGeom>
          <a:ln>
            <a:solidFill>
              <a:srgbClr val="A0B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908053-4FA7-9241-8834-D222010C57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065" y="930980"/>
            <a:ext cx="391073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0073BA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Location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8249D8-7CF4-C748-9EC0-B1F8EC9EE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7026" y="1023005"/>
            <a:ext cx="2812445" cy="37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rgbClr val="0073BA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X Locations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C344FD4-5444-E246-B29E-DCE481F5D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0068" y="2184324"/>
            <a:ext cx="3082948" cy="297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spc="300">
                <a:solidFill>
                  <a:srgbClr val="0073BA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65F5B7D-F159-1648-9812-4F31046D4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9796" y="2184324"/>
            <a:ext cx="3082948" cy="297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spc="300">
                <a:solidFill>
                  <a:srgbClr val="0073BA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RESULT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E9D4AA-AE85-EF40-8EA8-805623AB5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0066" y="2647691"/>
            <a:ext cx="3082929" cy="3182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F56DD1D-BD71-7049-9DAE-2E736DAC44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39815" y="2647691"/>
            <a:ext cx="3082929" cy="3182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A3B20-6EEE-914D-BF14-4EFEC73712B7}"/>
              </a:ext>
            </a:extLst>
          </p:cNvPr>
          <p:cNvSpPr/>
          <p:nvPr userDrawn="1"/>
        </p:nvSpPr>
        <p:spPr>
          <a:xfrm>
            <a:off x="0" y="0"/>
            <a:ext cx="405931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>
                <a:solidFill>
                  <a:schemeClr val="bg1">
                    <a:lumMod val="7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>
                <a:solidFill>
                  <a:schemeClr val="bg1">
                    <a:lumMod val="7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Background Photo from the Club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2D43B-BA9A-A54F-BD9D-2BEFCF0F355E}"/>
              </a:ext>
            </a:extLst>
          </p:cNvPr>
          <p:cNvSpPr/>
          <p:nvPr userDrawn="1"/>
        </p:nvSpPr>
        <p:spPr>
          <a:xfrm>
            <a:off x="619760" y="920612"/>
            <a:ext cx="2879350" cy="12415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Logo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987283-7170-C740-A723-C5FFCD9F33C4}"/>
              </a:ext>
            </a:extLst>
          </p:cNvPr>
          <p:cNvSpPr txBox="1"/>
          <p:nvPr userDrawn="1"/>
        </p:nvSpPr>
        <p:spPr>
          <a:xfrm>
            <a:off x="548640" y="2641379"/>
            <a:ext cx="333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rPr>
              <a:t>“Client Quote.”</a:t>
            </a:r>
          </a:p>
          <a:p>
            <a:endParaRPr lang="en-US" sz="2400" b="1">
              <a:solidFill>
                <a:schemeClr val="bg1"/>
              </a:solidFill>
              <a:latin typeface="Microsoft Sans Serif" panose="020B0604020202020204" pitchFamily="34" charset="0"/>
              <a:ea typeface="Aktiv Grotesk" panose="020B0504020202020204" pitchFamily="34" charset="0"/>
              <a:cs typeface="Microsoft Sans Serif" panose="020B0604020202020204" pitchFamily="34" charset="0"/>
            </a:endParaRPr>
          </a:p>
          <a:p>
            <a:r>
              <a:rPr lang="en-US" sz="1400" b="1">
                <a:solidFill>
                  <a:schemeClr val="bg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rPr>
              <a:t>Name, </a:t>
            </a:r>
            <a:r>
              <a:rPr lang="en-US" sz="1400" i="1">
                <a:solidFill>
                  <a:schemeClr val="bg1"/>
                </a:solidFill>
                <a:latin typeface="Microsoft Sans Serif" panose="020B0604020202020204" pitchFamily="34" charset="0"/>
                <a:ea typeface="Aktiv Grotesk Light" panose="020B0404020202020204" pitchFamily="34" charset="0"/>
                <a:cs typeface="Microsoft Sans Serif" panose="020B0604020202020204" pitchFamily="34" charset="0"/>
              </a:rPr>
              <a:t>Title</a:t>
            </a:r>
            <a:endParaRPr lang="en-US" sz="2000" i="1">
              <a:solidFill>
                <a:schemeClr val="bg1"/>
              </a:solidFill>
              <a:latin typeface="Microsoft Sans Serif" panose="020B0604020202020204" pitchFamily="34" charset="0"/>
              <a:ea typeface="Aktiv Grotesk Light" panose="020B0404020202020204" pitchFamily="34" charset="0"/>
              <a:cs typeface="Microsoft Sans Serif" panose="020B0604020202020204" pitchFamily="34" charset="0"/>
            </a:endParaRPr>
          </a:p>
          <a:p>
            <a:r>
              <a:rPr lang="en-US" sz="1400">
                <a:solidFill>
                  <a:schemeClr val="bg1"/>
                </a:solidFill>
                <a:latin typeface="Microsoft Sans Serif" panose="020B0604020202020204" pitchFamily="34" charset="0"/>
                <a:ea typeface="Aktiv Grotesk Light" panose="020B0404020202020204" pitchFamily="34" charset="0"/>
                <a:cs typeface="Microsoft Sans Serif" panose="020B0604020202020204" pitchFamily="34" charset="0"/>
              </a:rPr>
              <a:t>Client Brand</a:t>
            </a:r>
            <a:endParaRPr lang="en-US" sz="2000">
              <a:solidFill>
                <a:schemeClr val="bg1"/>
              </a:solidFill>
              <a:latin typeface="Microsoft Sans Serif" panose="020B0604020202020204" pitchFamily="34" charset="0"/>
              <a:ea typeface="Aktiv Grotesk Light" panose="020B04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DF791120-3C32-124C-9F21-B251FECECA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8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A7A410-5130-EF40-8D84-F1B57C98C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" y="-1"/>
            <a:ext cx="12188567" cy="6864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0AA1A-B318-8046-A6DA-9008BC49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3" y="2806666"/>
            <a:ext cx="7155730" cy="65659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17FACE-53F2-8644-86C4-3B7C299977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5395749"/>
            <a:ext cx="2746080" cy="7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A7A410-5130-EF40-8D84-F1B57C98C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" y="-1"/>
            <a:ext cx="12188565" cy="686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0AA1A-B318-8046-A6DA-9008BC49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3" y="2806666"/>
            <a:ext cx="7155730" cy="65659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B90A93-5941-9941-83A4-AAEBBEC23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5395749"/>
            <a:ext cx="2746080" cy="7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Light Blue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E359DB-415B-E742-9235-E634CCC67746}"/>
              </a:ext>
            </a:extLst>
          </p:cNvPr>
          <p:cNvCxnSpPr>
            <a:cxnSpLocks/>
          </p:cNvCxnSpPr>
          <p:nvPr userDrawn="1"/>
        </p:nvCxnSpPr>
        <p:spPr>
          <a:xfrm>
            <a:off x="684741" y="3819144"/>
            <a:ext cx="2669474" cy="0"/>
          </a:xfrm>
          <a:prstGeom prst="line">
            <a:avLst/>
          </a:prstGeom>
          <a:ln>
            <a:solidFill>
              <a:srgbClr val="AD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C78239-E94C-2042-8B14-53E35AA3FBBA}"/>
              </a:ext>
            </a:extLst>
          </p:cNvPr>
          <p:cNvCxnSpPr>
            <a:cxnSpLocks/>
          </p:cNvCxnSpPr>
          <p:nvPr userDrawn="1"/>
        </p:nvCxnSpPr>
        <p:spPr>
          <a:xfrm>
            <a:off x="8461535" y="3819144"/>
            <a:ext cx="2669474" cy="0"/>
          </a:xfrm>
          <a:prstGeom prst="line">
            <a:avLst/>
          </a:prstGeom>
          <a:ln>
            <a:solidFill>
              <a:srgbClr val="AD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FBAA3779-4C89-374C-BE7D-CE7D3099B0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52673" y="2072894"/>
            <a:ext cx="4121150" cy="349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EFCF0853-201F-0F46-9971-633BF9B439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98478" y="1827027"/>
            <a:ext cx="2795587" cy="174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id="{84D63119-B1F5-9C44-B26B-D4993F290F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684" y="4034259"/>
            <a:ext cx="2795588" cy="163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0EB014B-7AFC-EF42-8335-D363605355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684" y="1827026"/>
            <a:ext cx="2795587" cy="174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54E43A44-7737-AC45-9080-826D8BA302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98477" y="4034259"/>
            <a:ext cx="2795587" cy="174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0057BEC-5D7B-9C47-AF0B-D7ED581AF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39F80D80-99FB-944A-9A10-6E29DB525B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7BA321-7692-3C42-9402-3D1D61F08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11" y="-1"/>
            <a:ext cx="6084102" cy="685800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096D8C-7AB5-D04A-BC01-83BE639A5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29E557-BD13-1544-A641-A6120A6E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22075B4-AA97-9448-8F5E-4C21057777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9757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B49DB8F-94E9-5942-BFF2-46DF9A0F7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3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2ED2C1-EA0C-EF48-8841-DA77EF21B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26" y="0"/>
            <a:ext cx="608410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096D8C-7AB5-D04A-BC01-83BE639A5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29E557-BD13-1544-A641-A6120A6E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22075B4-AA97-9448-8F5E-4C21057777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9757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F0751B1-65AE-4F48-92BD-73B5D85D5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 Choose ow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4B35C-64FD-2946-8465-4D9488729987}"/>
              </a:ext>
            </a:extLst>
          </p:cNvPr>
          <p:cNvSpPr/>
          <p:nvPr userDrawn="1"/>
        </p:nvSpPr>
        <p:spPr>
          <a:xfrm>
            <a:off x="0" y="1"/>
            <a:ext cx="59721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F3C5BB-FC51-9C4D-87FE-0ED3F5CCE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757" y="548638"/>
            <a:ext cx="4531299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D0B523-CEE5-B14F-83D3-2BA12EBE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8" y="377880"/>
            <a:ext cx="4948393" cy="43010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395554-0418-024B-9DC0-8376F8EB19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9757" y="1388532"/>
            <a:ext cx="4531299" cy="430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6621F88-E98B-3C40-8615-919BF25F7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1CA52A-90CA-2047-B2AA-8CC2E7366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740" y="548638"/>
            <a:ext cx="11040851" cy="594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1C98D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C6729E0-7956-8E41-8F6B-FF987093DF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3" y="1388532"/>
            <a:ext cx="11018837" cy="4722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172B885-4048-8742-ACE5-5BAB6CF58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728" y="6101618"/>
            <a:ext cx="1059331" cy="4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36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1" r:id="rId2"/>
    <p:sldLayoutId id="2147483710" r:id="rId3"/>
    <p:sldLayoutId id="2147483715" r:id="rId4"/>
    <p:sldLayoutId id="2147483922" r:id="rId5"/>
    <p:sldLayoutId id="2147483704" r:id="rId6"/>
    <p:sldLayoutId id="2147483927" r:id="rId7"/>
    <p:sldLayoutId id="2147483732" r:id="rId8"/>
    <p:sldLayoutId id="2147483731" r:id="rId9"/>
    <p:sldLayoutId id="2147483920" r:id="rId10"/>
    <p:sldLayoutId id="2147483692" r:id="rId11"/>
    <p:sldLayoutId id="2147483699" r:id="rId12"/>
    <p:sldLayoutId id="2147483919" r:id="rId13"/>
    <p:sldLayoutId id="2147483685" r:id="rId14"/>
    <p:sldLayoutId id="2147483923" r:id="rId15"/>
    <p:sldLayoutId id="2147483928" r:id="rId16"/>
    <p:sldLayoutId id="2147483924" r:id="rId17"/>
    <p:sldLayoutId id="2147483687" r:id="rId18"/>
    <p:sldLayoutId id="2147483693" r:id="rId19"/>
    <p:sldLayoutId id="2147483698" r:id="rId20"/>
    <p:sldLayoutId id="2147483672" r:id="rId21"/>
    <p:sldLayoutId id="2147483925" r:id="rId22"/>
    <p:sldLayoutId id="2147483680" r:id="rId23"/>
    <p:sldLayoutId id="214748367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Sans Serif" panose="020B0604020202020204" pitchFamily="34" charset="0"/>
          <a:ea typeface="Aktiv Grotesk" panose="020B0504020202020204" pitchFamily="34" charset="0"/>
          <a:cs typeface="Microsoft Sans Serif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ZvlzOqlQ1xk?feature=oembed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fJEb9nYCRA4?feature=oembed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-7jcSmA3an0?feature=oembed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vANJCwa_uqo?feature=oembed" TargetMode="Externa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DdPnxRE41j4?feature=oembed" TargetMode="Externa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bcfitness.com/resources/ebooks-and-articles/download-17-gym-sales-email-templates/?SFCID=7015G000001IWzC&amp;utm_source=&amp;utm_medium=ebook&amp;utm_content=BlackFriday&amp;utm_campaign=BlackFriday&amp;utm_term=non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emf"/><Relationship Id="rId4" Type="http://schemas.openxmlformats.org/officeDocument/2006/relationships/hyperlink" Target="https://abcfitness.com/resources/webinars-and-videos/maximizing-your-gym-marketing-budget-for-the-new-year-rush/?SFCID=7015G000001IWzC&amp;utm_source=&amp;utm_medium=ebook&amp;utm_content=BlackFriday&amp;utm_campaign=BlackFriday&amp;utm_term=non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bcfitness.com/lets-talk/?SFCID=7015G000001IWzC&amp;utm_source=email&amp;utm_medium=ebook&amp;utm_content=Demo&amp;utm_campaign=Demo&amp;utm_term=non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em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zsONUKLqjH8?feature=oembed" TargetMode="Externa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tPTano3JqDo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orking out in a gym&#10;&#10;Description automatically generated with medium confidence">
            <a:extLst>
              <a:ext uri="{FF2B5EF4-FFF2-40B4-BE49-F238E27FC236}">
                <a16:creationId xmlns:a16="http://schemas.microsoft.com/office/drawing/2014/main" id="{9A1A5F1A-022A-AB4E-A7F8-EA18B565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8E085D-BD90-C84F-B126-793EA064FD81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45453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FF"/>
              </a:highlight>
            </a:endParaRPr>
          </a:p>
        </p:txBody>
      </p:sp>
      <p:pic>
        <p:nvPicPr>
          <p:cNvPr id="16" name="Picture 15" descr="A picture containing text, clipart, grate&#10;&#10;Description automatically generated">
            <a:extLst>
              <a:ext uri="{FF2B5EF4-FFF2-40B4-BE49-F238E27FC236}">
                <a16:creationId xmlns:a16="http://schemas.microsoft.com/office/drawing/2014/main" id="{7355FFF0-4F37-D644-94C7-3955A3CCB9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14239" y="1430189"/>
            <a:ext cx="6858003" cy="399762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679EEDA-C8C6-1D45-BACB-3E7BD568F44B}"/>
              </a:ext>
            </a:extLst>
          </p:cNvPr>
          <p:cNvSpPr txBox="1">
            <a:spLocks/>
          </p:cNvSpPr>
          <p:nvPr/>
        </p:nvSpPr>
        <p:spPr>
          <a:xfrm>
            <a:off x="718332" y="2545586"/>
            <a:ext cx="8458483" cy="1884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Black Friday Marketing Guide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C9466B5-037D-0741-8E96-A04E1DA40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332" y="4942705"/>
            <a:ext cx="6028095" cy="594361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800"/>
              </a:spcAft>
            </a:pPr>
            <a:r>
              <a:rPr lang="en-US" sz="2800" b="0">
                <a:solidFill>
                  <a:schemeClr val="bg1"/>
                </a:solidFill>
              </a:rPr>
              <a:t>A workbook for increasing new joins and retention rates this holiday season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06705D-6D0D-D94F-975E-8FDFCDF0AA10}"/>
              </a:ext>
            </a:extLst>
          </p:cNvPr>
          <p:cNvCxnSpPr/>
          <p:nvPr/>
        </p:nvCxnSpPr>
        <p:spPr>
          <a:xfrm>
            <a:off x="722093" y="4644466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35BD8-D176-4F42-A2D8-C2C8B0FCA8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98" y="695197"/>
            <a:ext cx="2647315" cy="1155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81F4C7-0AD1-CA4F-90A1-BEDD2F0E4907}"/>
              </a:ext>
            </a:extLst>
          </p:cNvPr>
          <p:cNvSpPr/>
          <p:nvPr/>
        </p:nvSpPr>
        <p:spPr>
          <a:xfrm>
            <a:off x="718332" y="6198571"/>
            <a:ext cx="10985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highlight>
                  <a:srgbClr val="FF00FF"/>
                </a:highlight>
              </a:rPr>
              <a:t>*To view video content, please "enable editing" and "enable content"</a:t>
            </a:r>
          </a:p>
        </p:txBody>
      </p:sp>
    </p:spTree>
    <p:extLst>
      <p:ext uri="{BB962C8B-B14F-4D97-AF65-F5344CB8AC3E}">
        <p14:creationId xmlns:p14="http://schemas.microsoft.com/office/powerpoint/2010/main" val="262822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Sellable Bundle Ideas for </a:t>
            </a:r>
          </a:p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Black Friday or Cyber Monday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60BFC-7730-4535-8DF6-CF6ED78F8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5051" y="880109"/>
            <a:ext cx="5064988" cy="5097782"/>
          </a:xfrm>
        </p:spPr>
        <p:txBody>
          <a:bodyPr lIns="91440" tIns="45720" rIns="91440" bIns="45720" anchor="t"/>
          <a:lstStyle/>
          <a:p>
            <a:r>
              <a:rPr lang="en-US" sz="3200" b="1">
                <a:solidFill>
                  <a:schemeClr val="accent3"/>
                </a:solidFill>
                <a:latin typeface="Microsoft Sans Serif"/>
                <a:cs typeface="Microsoft Sans Serif"/>
              </a:rPr>
              <a:t>The Kick-Starter</a:t>
            </a:r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Include: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6-weeks of Personal Training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At-home programming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Cardio routine and group fitness recommendations based on goals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Think about offering: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Additional upgrades to nutritional consult/assistance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Nutritional supplements you offer in-gym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Set of resistance bands</a:t>
            </a: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Sweat towel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2" name="Picture 11" descr="A person and person walking on a road with snow on the ground&#10;&#10;Description automatically generated with medium confidence">
            <a:extLst>
              <a:ext uri="{FF2B5EF4-FFF2-40B4-BE49-F238E27FC236}">
                <a16:creationId xmlns:a16="http://schemas.microsoft.com/office/drawing/2014/main" id="{81F266E4-98B6-B041-98E7-F3A065D8D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7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lack Friday - Landon Burningham, Founder, President and CEO | Physiq Fitness">
            <a:hlinkClick r:id="" action="ppaction://media"/>
            <a:extLst>
              <a:ext uri="{FF2B5EF4-FFF2-40B4-BE49-F238E27FC236}">
                <a16:creationId xmlns:a16="http://schemas.microsoft.com/office/drawing/2014/main" id="{CB950947-B75C-0F43-B117-604F3A2FEE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99350A3-3083-7640-BD13-48907F7E6871}"/>
              </a:ext>
            </a:extLst>
          </p:cNvPr>
          <p:cNvSpPr txBox="1">
            <a:spLocks/>
          </p:cNvSpPr>
          <p:nvPr/>
        </p:nvSpPr>
        <p:spPr>
          <a:xfrm>
            <a:off x="0" y="570992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Landon </a:t>
            </a:r>
            <a:r>
              <a:rPr lang="en-US" sz="3900" err="1">
                <a:solidFill>
                  <a:schemeClr val="bg1"/>
                </a:solidFill>
              </a:rPr>
              <a:t>Burningham</a:t>
            </a:r>
            <a:endParaRPr lang="en-US" sz="3900">
              <a:solidFill>
                <a:schemeClr val="bg1"/>
              </a:solidFill>
            </a:endParaRPr>
          </a:p>
          <a:p>
            <a:r>
              <a:rPr lang="en-US" sz="2400" b="0">
                <a:solidFill>
                  <a:schemeClr val="bg1"/>
                </a:solidFill>
              </a:rPr>
              <a:t>Founder, President and CEO of </a:t>
            </a:r>
            <a:r>
              <a:rPr lang="en-US" sz="2400" b="0" err="1">
                <a:solidFill>
                  <a:schemeClr val="bg1"/>
                </a:solidFill>
              </a:rPr>
              <a:t>Physiq</a:t>
            </a:r>
            <a:r>
              <a:rPr lang="en-US" sz="2400" b="0">
                <a:solidFill>
                  <a:schemeClr val="bg1"/>
                </a:solidFill>
              </a:rPr>
              <a:t> Fitness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Sellable Bundle Ideas for </a:t>
            </a:r>
          </a:p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Black Friday or Cyber Monday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60BFC-7730-4535-8DF6-CF6ED78F8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0763" y="588809"/>
            <a:ext cx="5433975" cy="5680381"/>
          </a:xfrm>
        </p:spPr>
        <p:txBody>
          <a:bodyPr lIns="91440" tIns="45720" rIns="91440" bIns="45720" anchor="t"/>
          <a:lstStyle/>
          <a:p>
            <a:r>
              <a:rPr lang="en-US" sz="3200" b="1">
                <a:solidFill>
                  <a:schemeClr val="accent3"/>
                </a:solidFill>
                <a:latin typeface="Microsoft Sans Serif"/>
                <a:cs typeface="Microsoft Sans Serif"/>
              </a:rPr>
              <a:t>The Wellness Explorer</a:t>
            </a:r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Include:</a:t>
            </a: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Nutrition programming</a:t>
            </a:r>
          </a:p>
          <a:p>
            <a:pPr marL="342900" indent="-342900">
              <a:buChar char="•"/>
            </a:pPr>
            <a:r>
              <a:rPr lang="en-US" err="1">
                <a:latin typeface="Microsoft Sans Serif"/>
                <a:cs typeface="Microsoft Sans Serif"/>
              </a:rPr>
              <a:t>InBody</a:t>
            </a:r>
            <a:r>
              <a:rPr lang="en-US">
                <a:latin typeface="Microsoft Sans Serif"/>
                <a:cs typeface="Microsoft Sans Serif"/>
              </a:rPr>
              <a:t>/total body scans </a:t>
            </a: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Blood pressure or heart rate monitoring</a:t>
            </a: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Weekly group fitness and cardio recommendations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Weekly check-ins to review metrics such as resting heart rate, cardio fitness level, heart rate, etc. to adjust plan as needed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Think about offering: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Yoga mat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Nutritional supplements you offer in-gym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Journal</a:t>
            </a:r>
            <a:endParaRPr lang="en-US"/>
          </a:p>
          <a:p>
            <a:endParaRPr lang="en-US"/>
          </a:p>
        </p:txBody>
      </p:sp>
      <p:pic>
        <p:nvPicPr>
          <p:cNvPr id="5" name="Picture 4" descr="A picture containing person, plastic&#10;&#10;Description automatically generated">
            <a:extLst>
              <a:ext uri="{FF2B5EF4-FFF2-40B4-BE49-F238E27FC236}">
                <a16:creationId xmlns:a16="http://schemas.microsoft.com/office/drawing/2014/main" id="{733F7179-C41B-E94B-A3F5-B6CB311FE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7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60BFC-7730-4535-8DF6-CF6ED78F8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0763" y="957974"/>
            <a:ext cx="5315010" cy="4942052"/>
          </a:xfrm>
        </p:spPr>
        <p:txBody>
          <a:bodyPr lIns="91440" tIns="45720" rIns="91440" bIns="45720" anchor="t"/>
          <a:lstStyle/>
          <a:p>
            <a:r>
              <a:rPr lang="en-US" sz="3200" b="1">
                <a:solidFill>
                  <a:schemeClr val="accent3"/>
                </a:solidFill>
                <a:latin typeface="Microsoft Sans Serif"/>
                <a:cs typeface="Microsoft Sans Serif"/>
              </a:rPr>
              <a:t>The Mobility and Movement</a:t>
            </a:r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Include: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4 weeks of mobility-focused Personal Training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1 yoga class/week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Educational foam-roller session to improve mobility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Think about offering: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Yoga mat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Lacrosse ball/foam roller to bring home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Branded water bottle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pPr marL="342900" indent="-342900"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2" name="Picture 11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58A923C5-7E79-BA4F-A230-106CE6B13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a hat and gloves&#10;&#10;Description automatically generated with medium confidence">
            <a:extLst>
              <a:ext uri="{FF2B5EF4-FFF2-40B4-BE49-F238E27FC236}">
                <a16:creationId xmlns:a16="http://schemas.microsoft.com/office/drawing/2014/main" id="{0F9CA96D-E5F0-A04D-8F7E-3E6E9188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6852" y="0"/>
            <a:ext cx="611285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Sellable Bundle Ideas for </a:t>
            </a:r>
          </a:p>
          <a:p>
            <a:pPr algn="ctr">
              <a:lnSpc>
                <a:spcPct val="130000"/>
              </a:lnSpc>
            </a:pPr>
            <a:r>
              <a:rPr lang="en-US" sz="4500">
                <a:solidFill>
                  <a:schemeClr val="bg1"/>
                </a:solidFill>
              </a:rPr>
              <a:t>Black Friday or Cyber Monday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60BFC-7730-4535-8DF6-CF6ED78F8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0763" y="1001912"/>
            <a:ext cx="4707145" cy="4854176"/>
          </a:xfrm>
        </p:spPr>
        <p:txBody>
          <a:bodyPr lIns="91440" tIns="45720" rIns="91440" bIns="45720" anchor="t"/>
          <a:lstStyle/>
          <a:p>
            <a:r>
              <a:rPr lang="en-US" sz="3200" b="1">
                <a:solidFill>
                  <a:schemeClr val="accent3"/>
                </a:solidFill>
                <a:latin typeface="Microsoft Sans Serif"/>
                <a:cs typeface="Microsoft Sans Serif"/>
              </a:rPr>
              <a:t>The Weight-loss Warrior </a:t>
            </a:r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Include: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6-week weight loss challenge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Unlimited group fitness classes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1/wk. check-in with Personal Trainer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1 complimentary nutrition consult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r>
              <a:rPr lang="en-US">
                <a:solidFill>
                  <a:schemeClr val="accent1"/>
                </a:solidFill>
                <a:latin typeface="Microsoft Sans Serif"/>
                <a:cs typeface="Microsoft Sans Serif"/>
              </a:rPr>
              <a:t>Think about offering: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Branded water bottle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Branded sweat towel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Microsoft Sans Serif"/>
                <a:cs typeface="Microsoft Sans Serif"/>
              </a:rPr>
              <a:t>Referral bonuses for bringing friends</a:t>
            </a:r>
            <a:endParaRPr lang="en-US"/>
          </a:p>
          <a:p>
            <a:pPr marL="342900" indent="-342900">
              <a:buChar char="•"/>
            </a:pPr>
            <a:endParaRPr lang="en-US"/>
          </a:p>
          <a:p>
            <a:pPr marL="342900" indent="-342900"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6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183" y="2743200"/>
            <a:ext cx="10485631" cy="27574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What is your bundle theme?</a:t>
            </a:r>
          </a:p>
          <a:p>
            <a:pPr marL="342900" indent="-342900"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What services can you offer to assist your member in reaching the bundle’s goal?</a:t>
            </a:r>
          </a:p>
          <a:p>
            <a:pPr marL="342900" indent="-342900"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Are there any take home items to help the member on their journey?</a:t>
            </a:r>
            <a:endParaRPr lang="en-US" sz="3200" b="0">
              <a:solidFill>
                <a:schemeClr val="bg1"/>
              </a:solidFill>
            </a:endParaRPr>
          </a:p>
          <a:p>
            <a:pPr marL="685800" indent="-685800">
              <a:lnSpc>
                <a:spcPct val="130000"/>
              </a:lnSpc>
              <a:buFontTx/>
              <a:buChar char="-"/>
            </a:pP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88F2D-F6F6-2444-B88D-4DCEFE81F589}"/>
              </a:ext>
            </a:extLst>
          </p:cNvPr>
          <p:cNvSpPr/>
          <p:nvPr/>
        </p:nvSpPr>
        <p:spPr>
          <a:xfrm>
            <a:off x="853184" y="1485900"/>
            <a:ext cx="10485631" cy="1257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5000"/>
              </a:lnSpc>
            </a:pPr>
            <a:r>
              <a:rPr lang="en-US" sz="4400" b="1">
                <a:solidFill>
                  <a:schemeClr val="accent1"/>
                </a:solidFill>
              </a:rPr>
              <a:t>Map out your Bundle Idea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EDD9B-AE2E-2549-9FE7-780F99AC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Black Friday - Assaf Gal, Fanchisee Owner | Crunch Fitness">
            <a:hlinkClick r:id="" action="ppaction://media"/>
            <a:extLst>
              <a:ext uri="{FF2B5EF4-FFF2-40B4-BE49-F238E27FC236}">
                <a16:creationId xmlns:a16="http://schemas.microsoft.com/office/drawing/2014/main" id="{A94D59F5-92A9-254B-BDF6-4B29DA7474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D036EEA-ADF7-DE4F-B135-D81EBBCC9DAF}"/>
              </a:ext>
            </a:extLst>
          </p:cNvPr>
          <p:cNvSpPr txBox="1">
            <a:spLocks/>
          </p:cNvSpPr>
          <p:nvPr/>
        </p:nvSpPr>
        <p:spPr>
          <a:xfrm>
            <a:off x="0" y="570992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Assaf Gal</a:t>
            </a:r>
          </a:p>
          <a:p>
            <a:r>
              <a:rPr lang="en-US" sz="2400" b="0">
                <a:solidFill>
                  <a:schemeClr val="bg1"/>
                </a:solidFill>
              </a:rPr>
              <a:t>Franchisee Owner, Crunch Fitness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535" y="2960016"/>
            <a:ext cx="10412929" cy="30792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91440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Decide on Your Unique Offer</a:t>
            </a:r>
          </a:p>
          <a:p>
            <a:pPr marL="914400" indent="-914400">
              <a:lnSpc>
                <a:spcPct val="130000"/>
              </a:lnSpc>
              <a:buFont typeface="+mj-lt"/>
              <a:buAutoNum type="arabicPeriod" startAt="2"/>
            </a:pPr>
            <a:r>
              <a:rPr lang="en-US" sz="4500" b="0">
                <a:solidFill>
                  <a:schemeClr val="bg1"/>
                </a:solidFill>
              </a:rPr>
              <a:t>Get Your Team Ready</a:t>
            </a:r>
          </a:p>
          <a:p>
            <a:pPr marL="914400" indent="-914400">
              <a:lnSpc>
                <a:spcPct val="130000"/>
              </a:lnSpc>
              <a:buAutoNum type="arabicPeriod" startAt="2"/>
            </a:pPr>
            <a:r>
              <a:rPr lang="en-US" sz="4500" b="0">
                <a:solidFill>
                  <a:schemeClr val="bg1"/>
                </a:solidFill>
              </a:rPr>
              <a:t>Make Members Aware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C93D6-5E54-BB47-8036-059FB63823F8}"/>
              </a:ext>
            </a:extLst>
          </p:cNvPr>
          <p:cNvSpPr txBox="1">
            <a:spLocks/>
          </p:cNvSpPr>
          <p:nvPr/>
        </p:nvSpPr>
        <p:spPr>
          <a:xfrm>
            <a:off x="889534" y="818707"/>
            <a:ext cx="10412929" cy="1076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Prepare for Black Friday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0BF39-50DD-EF41-BC2B-9C3C069C566B}"/>
              </a:ext>
            </a:extLst>
          </p:cNvPr>
          <p:cNvSpPr txBox="1">
            <a:spLocks/>
          </p:cNvSpPr>
          <p:nvPr/>
        </p:nvSpPr>
        <p:spPr>
          <a:xfrm>
            <a:off x="889534" y="2243107"/>
            <a:ext cx="6906432" cy="412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200" b="0">
                <a:solidFill>
                  <a:schemeClr val="bg1"/>
                </a:solidFill>
              </a:rPr>
              <a:t>In three easy steps: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563A76-4789-BF44-B12E-DD092F40B375}"/>
              </a:ext>
            </a:extLst>
          </p:cNvPr>
          <p:cNvCxnSpPr/>
          <p:nvPr/>
        </p:nvCxnSpPr>
        <p:spPr>
          <a:xfrm>
            <a:off x="889534" y="2010854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1F95BFB-77D9-9C44-99FB-1242E01C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5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Black Friday - Trey McClain, Chief Revenue Officer | Bob's Gym">
            <a:hlinkClick r:id="" action="ppaction://media"/>
            <a:extLst>
              <a:ext uri="{FF2B5EF4-FFF2-40B4-BE49-F238E27FC236}">
                <a16:creationId xmlns:a16="http://schemas.microsoft.com/office/drawing/2014/main" id="{29B41BF9-B695-3848-856F-5CC3A9E909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78129A6-C9A3-5247-8D43-FCA0DB79ED45}"/>
              </a:ext>
            </a:extLst>
          </p:cNvPr>
          <p:cNvSpPr txBox="1">
            <a:spLocks/>
          </p:cNvSpPr>
          <p:nvPr/>
        </p:nvSpPr>
        <p:spPr>
          <a:xfrm>
            <a:off x="0" y="570992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Trey McClain</a:t>
            </a:r>
          </a:p>
          <a:p>
            <a:r>
              <a:rPr lang="en-US" sz="2400" b="0">
                <a:solidFill>
                  <a:schemeClr val="bg1"/>
                </a:solidFill>
              </a:rPr>
              <a:t>Chief Revenue Officer, Bob’s Gym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183" y="3243263"/>
            <a:ext cx="10485631" cy="22574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   Host an internal kick-off</a:t>
            </a:r>
          </a:p>
          <a:p>
            <a:pPr marL="685800" indent="-685800">
              <a:lnSpc>
                <a:spcPct val="130000"/>
              </a:lnSpc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Assign clear roles and responsibilities</a:t>
            </a:r>
          </a:p>
          <a:p>
            <a:pPr marL="685800" indent="-685800">
              <a:lnSpc>
                <a:spcPct val="130000"/>
              </a:lnSpc>
              <a:buFontTx/>
              <a:buChar char="-"/>
            </a:pPr>
            <a:r>
              <a:rPr lang="en-US" sz="3200">
                <a:solidFill>
                  <a:schemeClr val="bg1"/>
                </a:solidFill>
              </a:rPr>
              <a:t>Set specific KPIs for the promotion</a:t>
            </a:r>
          </a:p>
          <a:p>
            <a:pPr marL="685800" indent="-685800">
              <a:lnSpc>
                <a:spcPct val="130000"/>
              </a:lnSpc>
              <a:buFontTx/>
              <a:buChar char="-"/>
            </a:pP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88F2D-F6F6-2444-B88D-4DCEFE81F589}"/>
              </a:ext>
            </a:extLst>
          </p:cNvPr>
          <p:cNvSpPr/>
          <p:nvPr/>
        </p:nvSpPr>
        <p:spPr>
          <a:xfrm>
            <a:off x="853184" y="1485900"/>
            <a:ext cx="10485631" cy="1257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5000"/>
              </a:lnSpc>
            </a:pPr>
            <a:r>
              <a:rPr lang="en-US" sz="4400" b="1">
                <a:solidFill>
                  <a:schemeClr val="accent1"/>
                </a:solidFill>
              </a:rPr>
              <a:t>Get your team ready for your club’s Black Friday promotion.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EDD9B-AE2E-2549-9FE7-780F99AC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9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lack Friday - Scott Gillespie, President | Saco Sport &amp; Fitness">
            <a:hlinkClick r:id="" action="ppaction://media"/>
            <a:extLst>
              <a:ext uri="{FF2B5EF4-FFF2-40B4-BE49-F238E27FC236}">
                <a16:creationId xmlns:a16="http://schemas.microsoft.com/office/drawing/2014/main" id="{8265DC19-C5FB-C54B-A006-0710D23AD0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5692CC2-B752-2E41-A0FA-7463A928CB47}"/>
              </a:ext>
            </a:extLst>
          </p:cNvPr>
          <p:cNvSpPr txBox="1">
            <a:spLocks/>
          </p:cNvSpPr>
          <p:nvPr/>
        </p:nvSpPr>
        <p:spPr>
          <a:xfrm>
            <a:off x="0" y="574040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 bIns="1828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3600">
                <a:solidFill>
                  <a:schemeClr val="bg1"/>
                </a:solidFill>
              </a:rPr>
              <a:t>Scott Gillespie</a:t>
            </a:r>
          </a:p>
          <a:p>
            <a:pPr>
              <a:lnSpc>
                <a:spcPct val="70000"/>
              </a:lnSpc>
            </a:pPr>
            <a:r>
              <a:rPr lang="en-US" sz="2400" b="0">
                <a:solidFill>
                  <a:schemeClr val="bg1"/>
                </a:solidFill>
              </a:rPr>
              <a:t>President</a:t>
            </a:r>
            <a:r>
              <a:rPr lang="en-US" sz="2400">
                <a:solidFill>
                  <a:schemeClr val="bg1"/>
                </a:solidFill>
              </a:rPr>
              <a:t>, Saco Sport &amp; Fitness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75218-21E9-464F-A1D7-1E2CCF173090}"/>
              </a:ext>
            </a:extLst>
          </p:cNvPr>
          <p:cNvSpPr/>
          <p:nvPr/>
        </p:nvSpPr>
        <p:spPr>
          <a:xfrm>
            <a:off x="5467926" y="6392535"/>
            <a:ext cx="64347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FFFFFF"/>
                </a:solidFill>
                <a:highlight>
                  <a:srgbClr val="FF00FF"/>
                </a:highlight>
              </a:rPr>
              <a:t>*To view video content, please "enable editing" and "enable content"</a:t>
            </a:r>
          </a:p>
        </p:txBody>
      </p:sp>
    </p:spTree>
    <p:extLst>
      <p:ext uri="{BB962C8B-B14F-4D97-AF65-F5344CB8AC3E}">
        <p14:creationId xmlns:p14="http://schemas.microsoft.com/office/powerpoint/2010/main" val="8084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72A728-DB10-1C4E-9726-FD4BE734C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chemeClr val="accent2"/>
                </a:solidFill>
              </a:rPr>
              <a:t>Map Out Your Team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1287C-58ED-244A-BCE1-D7BEF04D3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/>
              <a:t>What date are you scheduling the kickoff meeting with your team?</a:t>
            </a:r>
          </a:p>
          <a:p>
            <a:pPr marL="342900" indent="-342900">
              <a:buFontTx/>
              <a:buChar char="-"/>
            </a:pPr>
            <a:r>
              <a:rPr lang="en-US"/>
              <a:t>Make a list of your team members and their roles and responsibilities:</a:t>
            </a:r>
          </a:p>
          <a:p>
            <a:pPr marL="800100" lvl="1" indent="-342900">
              <a:buFontTx/>
              <a:buChar char="-"/>
            </a:pPr>
            <a:r>
              <a:rPr lang="en-US"/>
              <a:t>________________</a:t>
            </a:r>
          </a:p>
          <a:p>
            <a:pPr marL="800100" lvl="1" indent="-342900">
              <a:buFontTx/>
              <a:buChar char="-"/>
            </a:pPr>
            <a:r>
              <a:rPr lang="en-US"/>
              <a:t>________________</a:t>
            </a:r>
          </a:p>
          <a:p>
            <a:pPr marL="342900" indent="-342900">
              <a:buFontTx/>
              <a:buChar char="-"/>
            </a:pPr>
            <a:r>
              <a:rPr lang="en-US"/>
              <a:t>What are your Key Performance Indicators (KPIs) for this promotion?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 Bundles sold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 Trials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 Membership sold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 Personal training sold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 Referrals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_____________________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_____________________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2622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535" y="2960016"/>
            <a:ext cx="10412929" cy="30792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91440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Decide on Your Unique Offer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   Get Your Team Ready</a:t>
            </a:r>
          </a:p>
          <a:p>
            <a:pPr marL="914400" indent="-914400">
              <a:lnSpc>
                <a:spcPct val="130000"/>
              </a:lnSpc>
              <a:buFont typeface="+mj-lt"/>
              <a:buAutoNum type="arabicPeriod" startAt="3"/>
            </a:pPr>
            <a:r>
              <a:rPr lang="en-US" sz="4500" b="0">
                <a:solidFill>
                  <a:schemeClr val="bg1"/>
                </a:solidFill>
              </a:rPr>
              <a:t>Make Members Aware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C93D6-5E54-BB47-8036-059FB63823F8}"/>
              </a:ext>
            </a:extLst>
          </p:cNvPr>
          <p:cNvSpPr txBox="1">
            <a:spLocks/>
          </p:cNvSpPr>
          <p:nvPr/>
        </p:nvSpPr>
        <p:spPr>
          <a:xfrm>
            <a:off x="889534" y="818707"/>
            <a:ext cx="10412929" cy="1076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Prepare for Black Friday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0BF39-50DD-EF41-BC2B-9C3C069C566B}"/>
              </a:ext>
            </a:extLst>
          </p:cNvPr>
          <p:cNvSpPr txBox="1">
            <a:spLocks/>
          </p:cNvSpPr>
          <p:nvPr/>
        </p:nvSpPr>
        <p:spPr>
          <a:xfrm>
            <a:off x="889534" y="2243107"/>
            <a:ext cx="6906432" cy="412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200" b="0">
                <a:solidFill>
                  <a:schemeClr val="bg1"/>
                </a:solidFill>
              </a:rPr>
              <a:t>In three easy steps: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563A76-4789-BF44-B12E-DD092F40B375}"/>
              </a:ext>
            </a:extLst>
          </p:cNvPr>
          <p:cNvCxnSpPr/>
          <p:nvPr/>
        </p:nvCxnSpPr>
        <p:spPr>
          <a:xfrm>
            <a:off x="889534" y="2010854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98FAAB5-176D-8347-9DA5-C2B35BDD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lack Friday - Bill McBride, CEO &amp; President | Active Wellness">
            <a:hlinkClick r:id="" action="ppaction://media"/>
            <a:extLst>
              <a:ext uri="{FF2B5EF4-FFF2-40B4-BE49-F238E27FC236}">
                <a16:creationId xmlns:a16="http://schemas.microsoft.com/office/drawing/2014/main" id="{FD7F575C-240C-9C44-8901-5F973EC0EC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CA593A3-B03D-6D4F-A4D5-0D1E4C0CC1BC}"/>
              </a:ext>
            </a:extLst>
          </p:cNvPr>
          <p:cNvSpPr txBox="1">
            <a:spLocks/>
          </p:cNvSpPr>
          <p:nvPr/>
        </p:nvSpPr>
        <p:spPr>
          <a:xfrm>
            <a:off x="0" y="570992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Bill McBride</a:t>
            </a:r>
          </a:p>
          <a:p>
            <a:r>
              <a:rPr lang="en-US" sz="2400" b="0">
                <a:solidFill>
                  <a:schemeClr val="bg1"/>
                </a:solidFill>
              </a:rPr>
              <a:t>Co-Founder and President &amp; CEO, Active Wellness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183" y="3686175"/>
            <a:ext cx="10485631" cy="21859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b="0">
                <a:solidFill>
                  <a:schemeClr val="bg1"/>
                </a:solidFill>
              </a:rPr>
              <a:t>Multichannel approach: web, text, phone, email, in-gym, out in the community</a:t>
            </a:r>
          </a:p>
          <a:p>
            <a:pPr marL="1143000" lvl="1" indent="-685800">
              <a:lnSpc>
                <a:spcPct val="130000"/>
              </a:lnSpc>
              <a:buFontTx/>
              <a:buChar char="-"/>
            </a:pPr>
            <a:r>
              <a:rPr lang="en-US" sz="2000" b="0">
                <a:solidFill>
                  <a:schemeClr val="bg1"/>
                </a:solidFill>
                <a:hlinkClick r:id="rId3"/>
              </a:rPr>
              <a:t>Download 17 email and text templates to automate your gym lead management</a:t>
            </a:r>
            <a:endParaRPr lang="en-US" sz="2000" b="0">
              <a:solidFill>
                <a:schemeClr val="bg1"/>
              </a:solidFill>
            </a:endParaRPr>
          </a:p>
          <a:p>
            <a:pPr marL="1143000" lvl="1" indent="-685800">
              <a:lnSpc>
                <a:spcPct val="130000"/>
              </a:lnSpc>
              <a:buFontTx/>
              <a:buChar char="-"/>
            </a:pPr>
            <a:r>
              <a:rPr lang="en-US" sz="2000">
                <a:solidFill>
                  <a:schemeClr val="bg1"/>
                </a:solidFill>
                <a:hlinkClick r:id="rId4"/>
              </a:rPr>
              <a:t>Learn how to maximize your gym marketing budget for the New Year Rush in this webinar</a:t>
            </a:r>
            <a:endParaRPr lang="en-US" sz="2000" b="0">
              <a:solidFill>
                <a:schemeClr val="bg1"/>
              </a:solidFill>
            </a:endParaRPr>
          </a:p>
          <a:p>
            <a:pPr marL="1143000" lvl="1" indent="-685800">
              <a:lnSpc>
                <a:spcPct val="130000"/>
              </a:lnSpc>
              <a:buFontTx/>
              <a:buChar char="-"/>
            </a:pPr>
            <a:endParaRPr lang="en-US" sz="2000" b="0">
              <a:solidFill>
                <a:schemeClr val="bg1"/>
              </a:solidFill>
            </a:endParaRPr>
          </a:p>
          <a:p>
            <a:pPr marL="685800" indent="-685800">
              <a:lnSpc>
                <a:spcPct val="130000"/>
              </a:lnSpc>
              <a:buFontTx/>
              <a:buChar char="-"/>
            </a:pP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88F2D-F6F6-2444-B88D-4DCEFE81F589}"/>
              </a:ext>
            </a:extLst>
          </p:cNvPr>
          <p:cNvSpPr/>
          <p:nvPr/>
        </p:nvSpPr>
        <p:spPr>
          <a:xfrm>
            <a:off x="853184" y="928688"/>
            <a:ext cx="10485631" cy="21859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5000"/>
              </a:lnSpc>
            </a:pPr>
            <a:r>
              <a:rPr lang="en-US" sz="4400" b="1">
                <a:solidFill>
                  <a:schemeClr val="accent1"/>
                </a:solidFill>
              </a:rPr>
              <a:t>Reach members where they are with a variety of marketing and communication methods in your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7D2E3-0156-BD48-9B22-95A4B6768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2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70621" y="2700337"/>
            <a:ext cx="10485631" cy="34004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b="0">
                <a:solidFill>
                  <a:schemeClr val="bg1"/>
                </a:solidFill>
                <a:latin typeface="Microsoft Sans Serif"/>
                <a:cs typeface="Microsoft Sans Serif"/>
              </a:rPr>
              <a:t>Guerilla Marketing Activities: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Passing out flyers and/or promotional items</a:t>
            </a:r>
          </a:p>
          <a:p>
            <a:pPr marL="914400" lvl="1" indent="-457200"/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Hosting a free pop-up class inside your gym or in a public space</a:t>
            </a:r>
            <a:endParaRPr lang="en-US" sz="200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Host a Q&amp;A about the promotion at a popular spot in your community (smoothie shop, healthy grocery store,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Create chalk art on the sidewalk with promotion details</a:t>
            </a:r>
          </a:p>
          <a:p>
            <a:pPr marL="914400" lvl="1" indent="-457200"/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Hand out  stickers, free t-shirts, water bottles,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Work with other brands to surprise and delight / cross-promote</a:t>
            </a:r>
          </a:p>
          <a:p>
            <a:pPr marL="914400" lvl="1" indent="-457200"/>
            <a:r>
              <a:rPr lang="en-US" sz="2000">
                <a:solidFill>
                  <a:schemeClr val="bg1"/>
                </a:solidFill>
                <a:latin typeface="Microsoft Sans Serif"/>
                <a:cs typeface="Microsoft Sans Serif"/>
              </a:rPr>
              <a:t>Invite employees or teams in from offices nearby to do a mid-day group fitness class (at a private time that doesn’t overlap with your existing class schedule) </a:t>
            </a:r>
            <a:endParaRPr lang="en-US" sz="2000" b="0">
              <a:solidFill>
                <a:schemeClr val="bg1"/>
              </a:solidFill>
            </a:endParaRPr>
          </a:p>
          <a:p>
            <a:pPr marL="685800" indent="-685800">
              <a:lnSpc>
                <a:spcPct val="130000"/>
              </a:lnSpc>
              <a:buFontTx/>
              <a:buChar char="-"/>
            </a:pP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ACE0D-5C69-FA48-9CF3-EC7053DC6BE6}"/>
              </a:ext>
            </a:extLst>
          </p:cNvPr>
          <p:cNvSpPr/>
          <p:nvPr/>
        </p:nvSpPr>
        <p:spPr>
          <a:xfrm>
            <a:off x="870621" y="514350"/>
            <a:ext cx="10485631" cy="21859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5000"/>
              </a:lnSpc>
            </a:pPr>
            <a:r>
              <a:rPr lang="en-US" sz="4400" b="1">
                <a:solidFill>
                  <a:schemeClr val="accent1"/>
                </a:solidFill>
              </a:rPr>
              <a:t>Get out in your community with guerilla marketing, which you may also know as “pavement” marketing.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AFEA57-0BBD-404A-86D7-3D04AB33211F}"/>
              </a:ext>
            </a:extLst>
          </p:cNvPr>
          <p:cNvSpPr/>
          <p:nvPr/>
        </p:nvSpPr>
        <p:spPr>
          <a:xfrm>
            <a:off x="870621" y="6186491"/>
            <a:ext cx="10030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2">
                    <a:lumMod val="20000"/>
                    <a:lumOff val="80000"/>
                  </a:schemeClr>
                </a:solidFill>
              </a:rPr>
              <a:t>During these interactions, focus on making connections and building genuine relationships!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FC0BB-0730-7348-9297-52404F28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2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72A728-DB10-1C4E-9726-FD4BE734C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accent2"/>
                </a:solidFill>
              </a:rPr>
              <a:t>Map Out Your Marketing + Communications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1287C-58ED-244A-BCE1-D7BEF04D3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149" y="1388532"/>
            <a:ext cx="11040851" cy="4097868"/>
          </a:xfrm>
        </p:spPr>
        <p:txBody>
          <a:bodyPr lIns="91440" tIns="45720" rIns="91440" bIns="45720" anchor="t"/>
          <a:lstStyle/>
          <a:p>
            <a:pPr marL="342900" indent="-342900">
              <a:buFontTx/>
              <a:buChar char="-"/>
            </a:pPr>
            <a:r>
              <a:rPr lang="en-US">
                <a:latin typeface="Microsoft Sans Serif"/>
                <a:cs typeface="Microsoft Sans Serif"/>
              </a:rPr>
              <a:t>What channels do you plan to use?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Website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Text Message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Phone Calls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Emails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In-gym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>
                <a:latin typeface="Microsoft Sans Serif"/>
                <a:cs typeface="Microsoft Sans Serif"/>
              </a:rPr>
              <a:t>In the Community</a:t>
            </a:r>
          </a:p>
          <a:p>
            <a:pPr marL="342900" indent="-342900">
              <a:buFontTx/>
              <a:buChar char="-"/>
            </a:pPr>
            <a:r>
              <a:rPr lang="en-US">
                <a:latin typeface="Microsoft Sans Serif"/>
                <a:cs typeface="Microsoft Sans Serif"/>
              </a:rPr>
              <a:t>What is your message?</a:t>
            </a:r>
          </a:p>
          <a:p>
            <a:pPr marL="342900" indent="-342900">
              <a:buFontTx/>
              <a:buChar char="-"/>
            </a:pPr>
            <a:r>
              <a:rPr lang="en-US">
                <a:latin typeface="Microsoft Sans Serif"/>
                <a:cs typeface="Microsoft Sans Serif"/>
              </a:rPr>
              <a:t>What is your frequency?</a:t>
            </a:r>
          </a:p>
          <a:p>
            <a:pPr marL="342900" indent="-342900">
              <a:buFontTx/>
              <a:buChar char="-"/>
            </a:pPr>
            <a:r>
              <a:rPr lang="en-US">
                <a:latin typeface="Microsoft Sans Serif"/>
                <a:cs typeface="Microsoft Sans Serif"/>
              </a:rPr>
              <a:t>Where are you going to order your print materials?</a:t>
            </a:r>
          </a:p>
          <a:p>
            <a:pPr marL="342900" indent="-342900">
              <a:buFontTx/>
              <a:buChar char="-"/>
            </a:pPr>
            <a:r>
              <a:rPr lang="en-US">
                <a:latin typeface="Microsoft Sans Serif"/>
                <a:cs typeface="Microsoft Sans Serif"/>
              </a:rPr>
              <a:t>Will there be a social media component? 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B0933-3EB0-9C45-B14F-8C6C8A65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51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AA1E5-7C57-9540-9C84-45E83BCA4998}"/>
              </a:ext>
            </a:extLst>
          </p:cNvPr>
          <p:cNvSpPr/>
          <p:nvPr/>
        </p:nvSpPr>
        <p:spPr>
          <a:xfrm flipV="1">
            <a:off x="0" y="0"/>
            <a:ext cx="12192000" cy="16859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43A0F1-96CF-A947-96E2-87B30B836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5114" y="644526"/>
            <a:ext cx="10161772" cy="628650"/>
          </a:xfrm>
        </p:spPr>
        <p:txBody>
          <a:bodyPr>
            <a:normAutofit/>
          </a:bodyPr>
          <a:lstStyle/>
          <a:p>
            <a:r>
              <a:rPr lang="en-US" sz="3600" b="0"/>
              <a:t>These are all things anyone can do on their own.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EA685-8FFC-634C-9A33-E8CAB9DCBC1B}"/>
              </a:ext>
            </a:extLst>
          </p:cNvPr>
          <p:cNvSpPr txBox="1"/>
          <p:nvPr/>
        </p:nvSpPr>
        <p:spPr>
          <a:xfrm>
            <a:off x="1004887" y="1978187"/>
            <a:ext cx="10596563" cy="42352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2800">
                <a:solidFill>
                  <a:schemeClr val="accent2"/>
                </a:solidFill>
                <a:cs typeface="Microsoft Sans Serif"/>
              </a:rPr>
              <a:t>But with </a:t>
            </a:r>
            <a:r>
              <a:rPr lang="en-US" sz="2800" b="1">
                <a:solidFill>
                  <a:schemeClr val="accent2"/>
                </a:solidFill>
                <a:cs typeface="Microsoft Sans Serif"/>
              </a:rPr>
              <a:t>ABC IGNITE</a:t>
            </a:r>
            <a:r>
              <a:rPr lang="en-US" sz="2800">
                <a:solidFill>
                  <a:schemeClr val="accent2"/>
                </a:solidFill>
                <a:cs typeface="Microsoft Sans Serif"/>
              </a:rPr>
              <a:t>, you can: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</a:rPr>
              <a:t>- Setup and monitor health habits and challenges</a:t>
            </a:r>
            <a:br>
              <a:rPr lang="en-US" sz="2800">
                <a:solidFill>
                  <a:schemeClr val="accent2"/>
                </a:solidFill>
                <a:cs typeface="Microsoft Sans Serif"/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</a:rPr>
              <a:t>- Track nutrition with Meal Tracker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</a:rPr>
              <a:t>- Allow members to schedule time with a personal trainer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</a:rPr>
              <a:t>- Create automated messaging campaigns to upsell offers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</a:rPr>
              <a:t>- Track discounts and membership offers</a:t>
            </a:r>
            <a:br>
              <a:rPr lang="en-US" sz="2800">
                <a:solidFill>
                  <a:schemeClr val="accent2"/>
                </a:solidFill>
              </a:rPr>
            </a:b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cs typeface="Microsoft Sans Serif"/>
                <a:hlinkClick r:id="rId3"/>
              </a:rPr>
              <a:t>Connect with the team</a:t>
            </a:r>
            <a:r>
              <a:rPr lang="en-US" sz="2800">
                <a:solidFill>
                  <a:schemeClr val="accent2"/>
                </a:solidFill>
                <a:cs typeface="Microsoft Sans Serif"/>
              </a:rPr>
              <a:t> to learn how to jumpstart your club’s 2022 goals with ABC Fitness Solutions.</a:t>
            </a:r>
            <a:br>
              <a:rPr lang="en-US" sz="2800">
                <a:solidFill>
                  <a:schemeClr val="accent2"/>
                </a:solidFill>
              </a:rPr>
            </a:br>
            <a:endParaRPr lang="en-US" sz="280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1EFC7-2DE7-8A4D-8EA5-76A33256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05589-72BF-B64F-818E-8BD4C12FD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0"/>
          <a:stretch/>
        </p:blipFill>
        <p:spPr>
          <a:xfrm>
            <a:off x="8358188" y="5673100"/>
            <a:ext cx="3418291" cy="7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4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535" y="2960016"/>
            <a:ext cx="10412929" cy="30792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91440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Decide on Your Unique Offer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   Get Your Team Ready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4500" b="0">
                <a:solidFill>
                  <a:schemeClr val="bg2"/>
                </a:solidFill>
              </a:rPr>
              <a:t>   Make Members Aware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C93D6-5E54-BB47-8036-059FB63823F8}"/>
              </a:ext>
            </a:extLst>
          </p:cNvPr>
          <p:cNvSpPr txBox="1">
            <a:spLocks/>
          </p:cNvSpPr>
          <p:nvPr/>
        </p:nvSpPr>
        <p:spPr>
          <a:xfrm>
            <a:off x="889534" y="818707"/>
            <a:ext cx="10412929" cy="1076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Prepare for Black Friday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0BF39-50DD-EF41-BC2B-9C3C069C566B}"/>
              </a:ext>
            </a:extLst>
          </p:cNvPr>
          <p:cNvSpPr txBox="1">
            <a:spLocks/>
          </p:cNvSpPr>
          <p:nvPr/>
        </p:nvSpPr>
        <p:spPr>
          <a:xfrm>
            <a:off x="889534" y="2243107"/>
            <a:ext cx="6906432" cy="412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200" b="0">
                <a:solidFill>
                  <a:schemeClr val="bg1"/>
                </a:solidFill>
              </a:rPr>
              <a:t>In three easy steps: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563A76-4789-BF44-B12E-DD092F40B375}"/>
              </a:ext>
            </a:extLst>
          </p:cNvPr>
          <p:cNvCxnSpPr/>
          <p:nvPr/>
        </p:nvCxnSpPr>
        <p:spPr>
          <a:xfrm>
            <a:off x="889534" y="2010854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D07533C-674A-E240-86B2-332C4464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B3616DB0-BFEB-274C-A85A-BFA402336D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8F21E-DD96-1F43-8D7B-A3CF69D36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A5B89-303E-FB4D-9353-49C6D5631239}"/>
              </a:ext>
            </a:extLst>
          </p:cNvPr>
          <p:cNvSpPr/>
          <p:nvPr/>
        </p:nvSpPr>
        <p:spPr>
          <a:xfrm>
            <a:off x="0" y="-2"/>
            <a:ext cx="12225338" cy="685800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45453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hematic&#10;&#10;Description automatically generated with low confidence">
            <a:extLst>
              <a:ext uri="{FF2B5EF4-FFF2-40B4-BE49-F238E27FC236}">
                <a16:creationId xmlns:a16="http://schemas.microsoft.com/office/drawing/2014/main" id="{76DFFFF0-B9D0-EB42-A091-819D7965DE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250" y="2338387"/>
            <a:ext cx="539750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47A9F-B216-EB40-AC49-3E209B91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1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2B0EB5-978A-5349-904F-94C519318D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645" y="491488"/>
            <a:ext cx="11084710" cy="1865950"/>
          </a:xfrm>
        </p:spPr>
        <p:txBody>
          <a:bodyPr>
            <a:normAutofit/>
          </a:bodyPr>
          <a:lstStyle/>
          <a:p>
            <a:r>
              <a:rPr lang="en-US" b="0"/>
              <a:t>Last year clubs with a </a:t>
            </a:r>
            <a:r>
              <a:rPr lang="en-US">
                <a:solidFill>
                  <a:schemeClr val="accent4"/>
                </a:solidFill>
              </a:rPr>
              <a:t>dedicated marketing effort </a:t>
            </a:r>
            <a:r>
              <a:rPr lang="en-US" b="0"/>
              <a:t>for Black Friday and Cyber Monday saw a noticeable increase in their membership joins.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6FA1994-05DA-E44F-B6B4-0EBB4D77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13" y="2676565"/>
            <a:ext cx="8188103" cy="3350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950DC-E4B7-094E-A775-F4DCABAF6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FD5E65-8EF0-2043-A60D-AF35B59FF12F}"/>
              </a:ext>
            </a:extLst>
          </p:cNvPr>
          <p:cNvSpPr/>
          <p:nvPr/>
        </p:nvSpPr>
        <p:spPr>
          <a:xfrm>
            <a:off x="1015115" y="6176530"/>
            <a:ext cx="9857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accent6"/>
                </a:solidFill>
              </a:rPr>
              <a:t>Data from ABC portfolio,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24031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43A0F1-96CF-A947-96E2-87B30B836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5114" y="719093"/>
            <a:ext cx="10161772" cy="2448911"/>
          </a:xfrm>
        </p:spPr>
        <p:txBody>
          <a:bodyPr>
            <a:normAutofit fontScale="92500"/>
          </a:bodyPr>
          <a:lstStyle/>
          <a:p>
            <a:r>
              <a:rPr lang="en-US" sz="4400" b="0"/>
              <a:t>This year is set up to be an even </a:t>
            </a:r>
            <a:r>
              <a:rPr lang="en-US" sz="4400">
                <a:solidFill>
                  <a:schemeClr val="accent4"/>
                </a:solidFill>
              </a:rPr>
              <a:t>greater</a:t>
            </a:r>
            <a:r>
              <a:rPr lang="en-US" sz="4400"/>
              <a:t> </a:t>
            </a:r>
            <a:r>
              <a:rPr lang="en-US" sz="4400" b="0"/>
              <a:t>opportunity for club owners and operators. Members are beginning to feel more confident on their return to the gym.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EA685-8FFC-634C-9A33-E8CAB9DCBC1B}"/>
              </a:ext>
            </a:extLst>
          </p:cNvPr>
          <p:cNvSpPr txBox="1"/>
          <p:nvPr/>
        </p:nvSpPr>
        <p:spPr>
          <a:xfrm>
            <a:off x="1015114" y="4271907"/>
            <a:ext cx="10161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>
                <a:solidFill>
                  <a:schemeClr val="bg1"/>
                </a:solidFill>
              </a:rPr>
              <a:t>”</a:t>
            </a:r>
            <a:r>
              <a:rPr lang="en-US" sz="4000">
                <a:solidFill>
                  <a:schemeClr val="bg1"/>
                </a:solidFill>
              </a:rPr>
              <a:t>49% of consumers </a:t>
            </a:r>
            <a:r>
              <a:rPr lang="en-US" sz="4000" b="0">
                <a:solidFill>
                  <a:schemeClr val="bg1"/>
                </a:solidFill>
              </a:rPr>
              <a:t>state they plan to rejoin within the next 6 to twelve months” 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1EFC7-2DE7-8A4D-8EA5-76A332566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5F005C-15DA-514F-8D93-2FAA453F8F05}"/>
              </a:ext>
            </a:extLst>
          </p:cNvPr>
          <p:cNvSpPr/>
          <p:nvPr/>
        </p:nvSpPr>
        <p:spPr>
          <a:xfrm>
            <a:off x="1015115" y="5927040"/>
            <a:ext cx="9857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accent6"/>
                </a:solidFill>
              </a:rPr>
              <a:t>As of June 2021, from Part I of our Fitness Consumer Research Report</a:t>
            </a:r>
            <a:br>
              <a:rPr lang="en-US" sz="1600" i="1">
                <a:solidFill>
                  <a:schemeClr val="accent6"/>
                </a:solidFill>
              </a:rPr>
            </a:br>
            <a:r>
              <a:rPr lang="en-US" sz="1600" i="1">
                <a:solidFill>
                  <a:schemeClr val="accent6"/>
                </a:solidFill>
              </a:rPr>
              <a:t>https://</a:t>
            </a:r>
            <a:r>
              <a:rPr lang="en-US" sz="1600" i="1" err="1">
                <a:solidFill>
                  <a:schemeClr val="accent6"/>
                </a:solidFill>
              </a:rPr>
              <a:t>abcfitness.com</a:t>
            </a:r>
            <a:r>
              <a:rPr lang="en-US" sz="1600" i="1">
                <a:solidFill>
                  <a:schemeClr val="accent6"/>
                </a:solidFill>
              </a:rPr>
              <a:t>/resources/</a:t>
            </a:r>
            <a:r>
              <a:rPr lang="en-US" sz="1600" i="1" err="1">
                <a:solidFill>
                  <a:schemeClr val="accent6"/>
                </a:solidFill>
              </a:rPr>
              <a:t>ebooks</a:t>
            </a:r>
            <a:r>
              <a:rPr lang="en-US" sz="1600" i="1">
                <a:solidFill>
                  <a:schemeClr val="accent6"/>
                </a:solidFill>
              </a:rPr>
              <a:t>-and-articles/fitness-consumer-report-2021/!</a:t>
            </a:r>
          </a:p>
        </p:txBody>
      </p:sp>
    </p:spTree>
    <p:extLst>
      <p:ext uri="{BB962C8B-B14F-4D97-AF65-F5344CB8AC3E}">
        <p14:creationId xmlns:p14="http://schemas.microsoft.com/office/powerpoint/2010/main" val="218647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lack Friday - Mark Harrington, Jr., President | Healthworks and Republic Fitnesss">
            <a:hlinkClick r:id="" action="ppaction://media"/>
            <a:extLst>
              <a:ext uri="{FF2B5EF4-FFF2-40B4-BE49-F238E27FC236}">
                <a16:creationId xmlns:a16="http://schemas.microsoft.com/office/drawing/2014/main" id="{7196CF5B-F9BE-F744-9EC8-FE8803657F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182A483-6EEC-D349-9E0D-B2CF0223266B}"/>
              </a:ext>
            </a:extLst>
          </p:cNvPr>
          <p:cNvSpPr txBox="1">
            <a:spLocks/>
          </p:cNvSpPr>
          <p:nvPr/>
        </p:nvSpPr>
        <p:spPr>
          <a:xfrm>
            <a:off x="0" y="574040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Mark Harrington, Jr </a:t>
            </a:r>
          </a:p>
          <a:p>
            <a:r>
              <a:rPr lang="en-US" sz="2400" b="0">
                <a:solidFill>
                  <a:schemeClr val="bg1"/>
                </a:solidFill>
              </a:rPr>
              <a:t>President,</a:t>
            </a:r>
            <a:r>
              <a:rPr lang="en-US" sz="2400">
                <a:solidFill>
                  <a:schemeClr val="bg1"/>
                </a:solidFill>
              </a:rPr>
              <a:t> Healthworks and Republic Fitness</a:t>
            </a:r>
          </a:p>
        </p:txBody>
      </p:sp>
    </p:spTree>
    <p:extLst>
      <p:ext uri="{BB962C8B-B14F-4D97-AF65-F5344CB8AC3E}">
        <p14:creationId xmlns:p14="http://schemas.microsoft.com/office/powerpoint/2010/main" val="37167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733A2-5658-E746-B068-BA4B341253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535" y="2960016"/>
            <a:ext cx="10412929" cy="30792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914400">
              <a:lnSpc>
                <a:spcPct val="130000"/>
              </a:lnSpc>
              <a:buAutoNum type="arabicPeriod"/>
            </a:pPr>
            <a:r>
              <a:rPr lang="en-US" sz="4500" b="0">
                <a:solidFill>
                  <a:schemeClr val="bg1"/>
                </a:solidFill>
              </a:rPr>
              <a:t>Decide on Your Unique Offer</a:t>
            </a:r>
          </a:p>
          <a:p>
            <a:pPr marL="914400" indent="-914400">
              <a:lnSpc>
                <a:spcPct val="130000"/>
              </a:lnSpc>
              <a:buFont typeface="Arial" panose="020B0604020202020204" pitchFamily="34" charset="0"/>
              <a:buAutoNum type="arabicPeriod"/>
            </a:pPr>
            <a:r>
              <a:rPr lang="en-US" sz="4500" b="0">
                <a:solidFill>
                  <a:schemeClr val="bg1"/>
                </a:solidFill>
              </a:rPr>
              <a:t>Get Your Team Ready</a:t>
            </a:r>
          </a:p>
          <a:p>
            <a:pPr marL="914400" indent="-914400">
              <a:lnSpc>
                <a:spcPct val="130000"/>
              </a:lnSpc>
              <a:buAutoNum type="arabicPeriod"/>
            </a:pPr>
            <a:r>
              <a:rPr lang="en-US" sz="4500" b="0">
                <a:solidFill>
                  <a:schemeClr val="bg1"/>
                </a:solidFill>
              </a:rPr>
              <a:t>Make Members Aware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C93D6-5E54-BB47-8036-059FB63823F8}"/>
              </a:ext>
            </a:extLst>
          </p:cNvPr>
          <p:cNvSpPr txBox="1">
            <a:spLocks/>
          </p:cNvSpPr>
          <p:nvPr/>
        </p:nvSpPr>
        <p:spPr>
          <a:xfrm>
            <a:off x="889534" y="818707"/>
            <a:ext cx="10412929" cy="1076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Prepare for Black Friday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0BF39-50DD-EF41-BC2B-9C3C069C566B}"/>
              </a:ext>
            </a:extLst>
          </p:cNvPr>
          <p:cNvSpPr txBox="1">
            <a:spLocks/>
          </p:cNvSpPr>
          <p:nvPr/>
        </p:nvSpPr>
        <p:spPr>
          <a:xfrm>
            <a:off x="889534" y="2243107"/>
            <a:ext cx="6906432" cy="412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200" b="0">
                <a:solidFill>
                  <a:schemeClr val="bg1"/>
                </a:solidFill>
              </a:rPr>
              <a:t>In three easy steps: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563A76-4789-BF44-B12E-DD092F40B375}"/>
              </a:ext>
            </a:extLst>
          </p:cNvPr>
          <p:cNvCxnSpPr/>
          <p:nvPr/>
        </p:nvCxnSpPr>
        <p:spPr>
          <a:xfrm>
            <a:off x="889534" y="2010854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E4603A-7E99-4442-8415-EC9D5BDA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eapon&#10;&#10;Description automatically generated">
            <a:extLst>
              <a:ext uri="{FF2B5EF4-FFF2-40B4-BE49-F238E27FC236}">
                <a16:creationId xmlns:a16="http://schemas.microsoft.com/office/drawing/2014/main" id="{D9743D22-35DE-3B41-BA5F-D1DD42268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8E085D-BD90-C84F-B126-793EA064FD81}"/>
              </a:ext>
            </a:extLst>
          </p:cNvPr>
          <p:cNvSpPr/>
          <p:nvPr/>
        </p:nvSpPr>
        <p:spPr>
          <a:xfrm>
            <a:off x="-2" y="0"/>
            <a:ext cx="12192000" cy="685800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1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679EEDA-C8C6-1D45-BACB-3E7BD568F44B}"/>
              </a:ext>
            </a:extLst>
          </p:cNvPr>
          <p:cNvSpPr txBox="1">
            <a:spLocks/>
          </p:cNvSpPr>
          <p:nvPr/>
        </p:nvSpPr>
        <p:spPr>
          <a:xfrm>
            <a:off x="718332" y="1618686"/>
            <a:ext cx="10523722" cy="36206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What unique opportunities can my club offer on Black Friday to our current members and bring in new?</a:t>
            </a:r>
          </a:p>
        </p:txBody>
      </p:sp>
    </p:spTree>
    <p:extLst>
      <p:ext uri="{BB962C8B-B14F-4D97-AF65-F5344CB8AC3E}">
        <p14:creationId xmlns:p14="http://schemas.microsoft.com/office/powerpoint/2010/main" val="232026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2 RalphRajs">
            <a:hlinkClick r:id="" action="ppaction://media"/>
            <a:extLst>
              <a:ext uri="{FF2B5EF4-FFF2-40B4-BE49-F238E27FC236}">
                <a16:creationId xmlns:a16="http://schemas.microsoft.com/office/drawing/2014/main" id="{80843C94-A562-A64B-AC45-A7EE75F8CB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38053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195DCFC-C58C-3A41-87DB-0BF51AB685BB}"/>
              </a:ext>
            </a:extLst>
          </p:cNvPr>
          <p:cNvSpPr txBox="1">
            <a:spLocks/>
          </p:cNvSpPr>
          <p:nvPr/>
        </p:nvSpPr>
        <p:spPr>
          <a:xfrm>
            <a:off x="0" y="5709920"/>
            <a:ext cx="12192000" cy="1148080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lIns="274320" tIns="27432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C98D5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>
                <a:solidFill>
                  <a:schemeClr val="bg1"/>
                </a:solidFill>
              </a:rPr>
              <a:t>Ralph </a:t>
            </a:r>
            <a:r>
              <a:rPr lang="en-US" sz="3900" err="1">
                <a:solidFill>
                  <a:schemeClr val="bg1"/>
                </a:solidFill>
              </a:rPr>
              <a:t>Rajs</a:t>
            </a:r>
            <a:endParaRPr lang="en-US" sz="3900">
              <a:solidFill>
                <a:schemeClr val="bg1"/>
              </a:solidFill>
            </a:endParaRPr>
          </a:p>
          <a:p>
            <a:r>
              <a:rPr lang="en-US" sz="2400" b="0">
                <a:solidFill>
                  <a:schemeClr val="bg1"/>
                </a:solidFill>
              </a:rPr>
              <a:t>Chief Operating Officer, Forma Gym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7B1EA-2790-A642-887B-20B62947BCD7}"/>
              </a:ext>
            </a:extLst>
          </p:cNvPr>
          <p:cNvSpPr txBox="1">
            <a:spLocks/>
          </p:cNvSpPr>
          <p:nvPr/>
        </p:nvSpPr>
        <p:spPr>
          <a:xfrm>
            <a:off x="718333" y="3074504"/>
            <a:ext cx="4996668" cy="1884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sz="6600" b="1">
                <a:solidFill>
                  <a:schemeClr val="bg1"/>
                </a:solidFill>
              </a:rPr>
              <a:t>Sell more with bundles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347A-9D42-E24A-AA84-FA7BA456F0F7}"/>
              </a:ext>
            </a:extLst>
          </p:cNvPr>
          <p:cNvSpPr txBox="1">
            <a:spLocks/>
          </p:cNvSpPr>
          <p:nvPr/>
        </p:nvSpPr>
        <p:spPr>
          <a:xfrm>
            <a:off x="718332" y="5471623"/>
            <a:ext cx="6028095" cy="5943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Aktiv Grotesk" panose="020B05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>
                <a:solidFill>
                  <a:schemeClr val="bg1"/>
                </a:solidFill>
              </a:rPr>
              <a:t>2021 Black Friday Ideas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9ACA9-59E5-9D4B-A73A-EBA776B901D3}"/>
              </a:ext>
            </a:extLst>
          </p:cNvPr>
          <p:cNvCxnSpPr/>
          <p:nvPr/>
        </p:nvCxnSpPr>
        <p:spPr>
          <a:xfrm>
            <a:off x="722093" y="5173384"/>
            <a:ext cx="41679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D508BC-0D45-BB48-B59E-BBAE3C94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0"/>
            <a:ext cx="121920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5499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ABC Blue theme">
      <a:dk1>
        <a:srgbClr val="000000"/>
      </a:dk1>
      <a:lt1>
        <a:srgbClr val="FFFFFF"/>
      </a:lt1>
      <a:dk2>
        <a:srgbClr val="2F2D36"/>
      </a:dk2>
      <a:lt2>
        <a:srgbClr val="00598E"/>
      </a:lt2>
      <a:accent1>
        <a:srgbClr val="29A9E1"/>
      </a:accent1>
      <a:accent2>
        <a:srgbClr val="1C98D5"/>
      </a:accent2>
      <a:accent3>
        <a:srgbClr val="0073BA"/>
      </a:accent3>
      <a:accent4>
        <a:srgbClr val="263870"/>
      </a:accent4>
      <a:accent5>
        <a:srgbClr val="75707D"/>
      </a:accent5>
      <a:accent6>
        <a:srgbClr val="ADACB5"/>
      </a:accent6>
      <a:hlink>
        <a:srgbClr val="C8DDF1"/>
      </a:hlink>
      <a:folHlink>
        <a:srgbClr val="A0B5DA"/>
      </a:folHlink>
    </a:clrScheme>
    <a:fontScheme name="Microsoft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CFitnessSolutions_PP_Template-1020-pi" id="{3B0214ED-53A3-427C-AE5C-FDEC9BDF622A}" vid="{44BA7C79-F97F-4E22-BDF9-AD49245EDE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C23BEC1727B04D90CBD0D385BECB99" ma:contentTypeVersion="19" ma:contentTypeDescription="Create a new document." ma:contentTypeScope="" ma:versionID="1d0fcf4237a5e7e208be774ddec8e5b4">
  <xsd:schema xmlns:xsd="http://www.w3.org/2001/XMLSchema" xmlns:xs="http://www.w3.org/2001/XMLSchema" xmlns:p="http://schemas.microsoft.com/office/2006/metadata/properties" xmlns:ns1="http://schemas.microsoft.com/sharepoint/v3" xmlns:ns2="f38026d0-a3bf-415c-84e4-72987ddc280a" xmlns:ns3="a4a94d06-3633-4a64-bb7b-347bb7595680" targetNamespace="http://schemas.microsoft.com/office/2006/metadata/properties" ma:root="true" ma:fieldsID="dc18e02ca9d33f9543604f59d349742f" ns1:_="" ns2:_="" ns3:_="">
    <xsd:import namespace="http://schemas.microsoft.com/sharepoint/v3"/>
    <xsd:import namespace="f38026d0-a3bf-415c-84e4-72987ddc280a"/>
    <xsd:import namespace="a4a94d06-3633-4a64-bb7b-347bb75956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Dat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026d0-a3bf-415c-84e4-72987ddc2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98fe105-d415-4b06-b7e7-22b90c2daa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94d06-3633-4a64-bb7b-347bb75956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e0ab4fab-2fbc-43b5-b4d1-9d250b1e8f1f}" ma:internalName="TaxCatchAll" ma:showField="CatchAllData" ma:web="a4a94d06-3633-4a64-bb7b-347bb75956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ate xmlns="f38026d0-a3bf-415c-84e4-72987ddc280a" xsi:nil="true"/>
    <_ip_UnifiedCompliancePolicyProperties xmlns="http://schemas.microsoft.com/sharepoint/v3" xsi:nil="true"/>
    <SharedWithUsers xmlns="a4a94d06-3633-4a64-bb7b-347bb7595680">
      <UserInfo>
        <DisplayName>Ariana Binder</DisplayName>
        <AccountId>2638</AccountId>
        <AccountType/>
      </UserInfo>
      <UserInfo>
        <DisplayName>Julie Fine</DisplayName>
        <AccountId>1885</AccountId>
        <AccountType/>
      </UserInfo>
      <UserInfo>
        <DisplayName>Jacob Hite</DisplayName>
        <AccountId>1118</AccountId>
        <AccountType/>
      </UserInfo>
      <UserInfo>
        <DisplayName>Eliza Hepner</DisplayName>
        <AccountId>1438</AccountId>
        <AccountType/>
      </UserInfo>
      <UserInfo>
        <DisplayName>Andi Conti</DisplayName>
        <AccountId>271</AccountId>
        <AccountType/>
      </UserInfo>
    </SharedWithUsers>
    <TaxCatchAll xmlns="a4a94d06-3633-4a64-bb7b-347bb7595680" xsi:nil="true"/>
    <lcf76f155ced4ddcb4097134ff3c332f xmlns="f38026d0-a3bf-415c-84e4-72987ddc28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0842D8-12C1-4874-BE88-D8908591903D}"/>
</file>

<file path=customXml/itemProps2.xml><?xml version="1.0" encoding="utf-8"?>
<ds:datastoreItem xmlns:ds="http://schemas.openxmlformats.org/officeDocument/2006/customXml" ds:itemID="{2DB8D439-116E-406D-86D3-0D7E79F1CA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920CD-538E-4EFB-905D-729559F5E52B}">
  <ds:schemaRefs>
    <ds:schemaRef ds:uri="a4a94d06-3633-4a64-bb7b-347bb7595680"/>
    <ds:schemaRef ds:uri="f38026d0-a3bf-415c-84e4-72987ddc28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Application>Microsoft Office PowerPoint</Application>
  <PresentationFormat>Widescreen</PresentationFormat>
  <Slides>28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Friday and Cyber Monday Marketing Guide</dc:title>
  <dc:subject/>
  <dc:creator>ABC Fitness Solutions</dc:creator>
  <cp:keywords/>
  <dc:description/>
  <cp:revision>1</cp:revision>
  <cp:lastPrinted>2020-03-13T15:43:40Z</cp:lastPrinted>
  <dcterms:created xsi:type="dcterms:W3CDTF">2021-10-26T20:41:40Z</dcterms:created>
  <dcterms:modified xsi:type="dcterms:W3CDTF">2021-11-04T16:14:28Z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0x010100C8C23BEC1727B04D90CBD0D385BECB99</vt:lpwstr>
  </property>
</Properties>
</file>